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354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86" r:id="rId14"/>
    <p:sldId id="268" r:id="rId15"/>
    <p:sldId id="352" r:id="rId16"/>
    <p:sldId id="314" r:id="rId17"/>
    <p:sldId id="270" r:id="rId18"/>
    <p:sldId id="300" r:id="rId19"/>
    <p:sldId id="316" r:id="rId20"/>
    <p:sldId id="317" r:id="rId21"/>
    <p:sldId id="333" r:id="rId22"/>
    <p:sldId id="332" r:id="rId23"/>
    <p:sldId id="353" r:id="rId24"/>
    <p:sldId id="325" r:id="rId25"/>
    <p:sldId id="326" r:id="rId26"/>
    <p:sldId id="329" r:id="rId27"/>
    <p:sldId id="328" r:id="rId28"/>
    <p:sldId id="293" r:id="rId29"/>
    <p:sldId id="294" r:id="rId30"/>
    <p:sldId id="295" r:id="rId31"/>
    <p:sldId id="296" r:id="rId32"/>
    <p:sldId id="320" r:id="rId33"/>
    <p:sldId id="279" r:id="rId34"/>
    <p:sldId id="280" r:id="rId35"/>
    <p:sldId id="277" r:id="rId36"/>
    <p:sldId id="278" r:id="rId37"/>
    <p:sldId id="330" r:id="rId38"/>
    <p:sldId id="281" r:id="rId39"/>
    <p:sldId id="311" r:id="rId40"/>
    <p:sldId id="297" r:id="rId41"/>
    <p:sldId id="291" r:id="rId42"/>
    <p:sldId id="292" r:id="rId43"/>
    <p:sldId id="355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5FAC-2CB8-4FA0-A5B9-A0C13DC7999D}" type="datetimeFigureOut">
              <a:rPr lang="pl-PL" smtClean="0"/>
              <a:t>2015-01-13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FF203-2CAC-4BF1-AB99-399783480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44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F203-2CAC-4BF1-AB99-39978348009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07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1DF0-2CDB-4463-8550-A2385391A452}" type="datetime1">
              <a:rPr lang="pl-PL" smtClean="0"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86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332D-047A-40FB-9EBF-BF78066FC794}" type="datetime1">
              <a:rPr lang="pl-PL" smtClean="0"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10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219E-13B8-4E7B-B0E1-5F59A4E08241}" type="datetime1">
              <a:rPr lang="pl-PL" smtClean="0"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5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6B26-FAAE-43B8-8FC3-F381DF95038E}" type="datetime1">
              <a:rPr lang="pl-PL" smtClean="0"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51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B77-7E9F-4926-AD03-7A460BF6282C}" type="datetime1">
              <a:rPr lang="pl-PL" smtClean="0"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5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04A7-5C4A-486F-875E-1B31DCABB866}" type="datetime1">
              <a:rPr lang="pl-PL" smtClean="0"/>
              <a:t>2015-01-13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24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74C6-0679-4F68-A81D-FA290C474468}" type="datetime1">
              <a:rPr lang="pl-PL" smtClean="0"/>
              <a:t>2015-01-13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6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A010-4BE8-4317-940D-94856A6A7617}" type="datetime1">
              <a:rPr lang="pl-PL" smtClean="0"/>
              <a:t>2015-01-13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94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8C05-DF51-4167-B817-B48B014BFC8E}" type="datetime1">
              <a:rPr lang="pl-PL" smtClean="0"/>
              <a:t>2015-01-13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8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B313-B0A0-4555-82F5-F7197A2D2DF5}" type="datetime1">
              <a:rPr lang="pl-PL" smtClean="0"/>
              <a:t>2015-01-13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9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5139-89D3-475A-B341-60D003C6F7CB}" type="datetime1">
              <a:rPr lang="pl-PL" smtClean="0"/>
              <a:t>2015-01-13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26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F538-F473-461B-9D9F-0C822FE1F9BB}" type="datetime1">
              <a:rPr lang="pl-PL" smtClean="0"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D0C0-D573-4F80-AB62-F29F1090402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37312"/>
            <a:ext cx="957074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Cyberprzestępczość 2.0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Adam Ziaja &lt;adam@adamziaja.com&gt;</a:t>
            </a:r>
          </a:p>
          <a:p>
            <a:r>
              <a:rPr lang="pl-PL" dirty="0">
                <a:solidFill>
                  <a:schemeClr val="tx1"/>
                </a:solidFill>
              </a:rPr>
              <a:t>http://adamziaja.com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4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Warto by było posiadać również dane odnośnie szkoły…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95" y="2722262"/>
            <a:ext cx="5132611" cy="33964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9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r>
              <a:rPr lang="pl-PL" dirty="0" smtClean="0"/>
              <a:t> API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651861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i="1" dirty="0" smtClean="0"/>
              <a:t>["</a:t>
            </a:r>
            <a:r>
              <a:rPr lang="pl-PL" sz="2400" i="1" dirty="0" err="1" smtClean="0"/>
              <a:t>geo</a:t>
            </a:r>
            <a:r>
              <a:rPr lang="pl-PL" sz="2400" i="1" dirty="0" smtClean="0"/>
              <a:t>"]=&gt; ["</a:t>
            </a:r>
            <a:r>
              <a:rPr lang="pl-PL" sz="2400" i="1" dirty="0" err="1" smtClean="0"/>
              <a:t>coordinates</a:t>
            </a:r>
            <a:r>
              <a:rPr lang="pl-PL" sz="2400" i="1" dirty="0" smtClean="0"/>
              <a:t>"]=&gt;</a:t>
            </a:r>
          </a:p>
          <a:p>
            <a:pPr marL="0" indent="0">
              <a:buNone/>
            </a:pPr>
            <a:r>
              <a:rPr lang="pl-PL" sz="2400" i="1" dirty="0" smtClean="0"/>
              <a:t>{ </a:t>
            </a:r>
            <a:r>
              <a:rPr lang="pl-PL" sz="2400" i="1" dirty="0" err="1" smtClean="0"/>
              <a:t>float</a:t>
            </a:r>
            <a:r>
              <a:rPr lang="pl-PL" sz="2400" i="1" dirty="0" smtClean="0"/>
              <a:t>(52.28304044),</a:t>
            </a:r>
          </a:p>
          <a:p>
            <a:pPr marL="0" indent="0">
              <a:buNone/>
            </a:pPr>
            <a:r>
              <a:rPr lang="pl-PL" sz="2400" i="1" dirty="0" err="1" smtClean="0"/>
              <a:t>float</a:t>
            </a:r>
            <a:r>
              <a:rPr lang="pl-PL" sz="2400" i="1" dirty="0" smtClean="0"/>
              <a:t>(20.97022874) }</a:t>
            </a:r>
            <a:endParaRPr lang="pl-PL" sz="2400" i="1" dirty="0"/>
          </a:p>
        </p:txBody>
      </p:sp>
      <p:pic>
        <p:nvPicPr>
          <p:cNvPr id="14" name="Symbol zastępczy zawartośc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37" y="1412777"/>
            <a:ext cx="4341843" cy="4349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Elipsa 14"/>
          <p:cNvSpPr/>
          <p:nvPr/>
        </p:nvSpPr>
        <p:spPr>
          <a:xfrm>
            <a:off x="6566861" y="2593504"/>
            <a:ext cx="1008112" cy="1008112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5015121" y="1873424"/>
            <a:ext cx="3567964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XLI Liceum Ogólnokształcące</a:t>
            </a:r>
            <a:b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im. Joachima Lelewela w Warszawie</a:t>
            </a:r>
            <a:endParaRPr lang="pl-PL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1" y="3068271"/>
            <a:ext cx="3447771" cy="67736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8149" y="3942492"/>
            <a:ext cx="4373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/>
              <a:t>Gimnazjum nr </a:t>
            </a:r>
            <a:r>
              <a:rPr lang="pl-PL" sz="2800" b="1" dirty="0" smtClean="0"/>
              <a:t>165</a:t>
            </a:r>
            <a:br>
              <a:rPr lang="pl-PL" sz="2800" b="1" dirty="0" smtClean="0"/>
            </a:br>
            <a:r>
              <a:rPr lang="pl-PL" sz="2800" dirty="0" smtClean="0"/>
              <a:t>(wiek 13 lat, z profilu ask.fm)</a:t>
            </a:r>
            <a:endParaRPr lang="pl-PL" sz="2800" dirty="0"/>
          </a:p>
        </p:txBody>
      </p:sp>
      <p:cxnSp>
        <p:nvCxnSpPr>
          <p:cNvPr id="7" name="Łącznik prosty ze strzałką 6"/>
          <p:cNvCxnSpPr>
            <a:stCxn id="15" idx="2"/>
            <a:endCxn id="3" idx="3"/>
          </p:cNvCxnSpPr>
          <p:nvPr/>
        </p:nvCxnSpPr>
        <p:spPr>
          <a:xfrm flipH="1">
            <a:off x="4253992" y="3097560"/>
            <a:ext cx="2312869" cy="309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6" y="4898504"/>
            <a:ext cx="4124325" cy="1295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Łącznik prosty ze strzałką 9"/>
          <p:cNvCxnSpPr/>
          <p:nvPr/>
        </p:nvCxnSpPr>
        <p:spPr>
          <a:xfrm>
            <a:off x="1454293" y="4753744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r>
              <a:rPr lang="pl-PL" dirty="0" smtClean="0"/>
              <a:t>,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W krótkim czasie</a:t>
            </a:r>
            <a:r>
              <a:rPr lang="pl-PL" dirty="0" smtClean="0"/>
              <a:t> byliśmy w stanie ustalić:</a:t>
            </a:r>
          </a:p>
          <a:p>
            <a:pPr lvl="1"/>
            <a:r>
              <a:rPr lang="pl-PL" dirty="0" smtClean="0"/>
              <a:t>Imię i nazwisko, wiek, wizerunek</a:t>
            </a:r>
          </a:p>
          <a:p>
            <a:pPr lvl="1"/>
            <a:r>
              <a:rPr lang="pl-PL" dirty="0" smtClean="0"/>
              <a:t>Zainteresowania</a:t>
            </a:r>
          </a:p>
          <a:p>
            <a:pPr lvl="1"/>
            <a:r>
              <a:rPr lang="pl-PL" dirty="0" smtClean="0"/>
              <a:t>Lokalizację domu i szkoły</a:t>
            </a:r>
          </a:p>
          <a:p>
            <a:pPr lvl="1"/>
            <a:r>
              <a:rPr lang="pl-PL" dirty="0" smtClean="0"/>
              <a:t>Status majątkowy</a:t>
            </a:r>
          </a:p>
          <a:p>
            <a:pPr lvl="1"/>
            <a:r>
              <a:rPr lang="pl-PL" dirty="0" smtClean="0"/>
              <a:t>Profil rodziny – dwóch rodziców i dwoje dzieci</a:t>
            </a:r>
          </a:p>
          <a:p>
            <a:pPr lvl="1"/>
            <a:r>
              <a:rPr lang="pl-PL" dirty="0" smtClean="0"/>
              <a:t>Kiedy dziecko będzie samo w domu</a:t>
            </a:r>
          </a:p>
          <a:p>
            <a:pPr lvl="1"/>
            <a:r>
              <a:rPr lang="pl-PL" i="1" dirty="0" smtClean="0"/>
              <a:t>Nawet w którym supermarkecie robią zakupy…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56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Cały proces można </a:t>
            </a:r>
            <a:r>
              <a:rPr lang="pl-PL" b="1" dirty="0" smtClean="0"/>
              <a:t>prosto zautomatyzować</a:t>
            </a:r>
            <a:r>
              <a:rPr lang="pl-PL" dirty="0" smtClean="0"/>
              <a:t>, </a:t>
            </a:r>
            <a:r>
              <a:rPr lang="pl-PL" dirty="0" err="1" smtClean="0"/>
              <a:t>Twitter</a:t>
            </a:r>
            <a:r>
              <a:rPr lang="pl-PL" dirty="0" smtClean="0"/>
              <a:t> API pozwala na wyszukiwanie statusów w promieniu X km od danej pozycji GPS</a:t>
            </a:r>
          </a:p>
          <a:p>
            <a:r>
              <a:rPr lang="pl-PL" dirty="0" smtClean="0"/>
              <a:t>Dane zwracane są w formie tablicy, pozwala to na </a:t>
            </a:r>
            <a:r>
              <a:rPr lang="pl-PL" b="1" dirty="0" smtClean="0"/>
              <a:t>szybką automatyczną analizę </a:t>
            </a:r>
            <a:r>
              <a:rPr lang="pl-PL" dirty="0" smtClean="0"/>
              <a:t>wyników np. </a:t>
            </a:r>
            <a:r>
              <a:rPr lang="pl-PL" dirty="0"/>
              <a:t>wyszukiwanie przez wyrażenia </a:t>
            </a:r>
            <a:r>
              <a:rPr lang="pl-PL" dirty="0" smtClean="0"/>
              <a:t>regularne wśród zwróconych wyników</a:t>
            </a:r>
          </a:p>
          <a:p>
            <a:pPr lvl="1"/>
            <a:r>
              <a:rPr lang="pl-PL" i="1" dirty="0" smtClean="0"/>
              <a:t>/sama</a:t>
            </a:r>
            <a:r>
              <a:rPr lang="pl-PL" i="1" dirty="0"/>
              <a:t>? w </a:t>
            </a:r>
            <a:r>
              <a:rPr lang="pl-PL" i="1" dirty="0" smtClean="0"/>
              <a:t>domu/i</a:t>
            </a:r>
          </a:p>
          <a:p>
            <a:pPr lvl="2"/>
            <a:r>
              <a:rPr lang="pl-PL" i="1" dirty="0" smtClean="0"/>
              <a:t>„sam w domu”, „sama w domu”</a:t>
            </a:r>
            <a:endParaRPr lang="pl-PL" i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46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74640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Ludzie chwalą się w mediach </a:t>
            </a:r>
            <a:r>
              <a:rPr lang="pl-PL" dirty="0" err="1" smtClean="0"/>
              <a:t>społecznościowych</a:t>
            </a:r>
            <a:r>
              <a:rPr lang="pl-PL" dirty="0" smtClean="0"/>
              <a:t> dosłownie </a:t>
            </a:r>
            <a:r>
              <a:rPr lang="pl-PL" b="1" dirty="0" smtClean="0"/>
              <a:t>wszystkim</a:t>
            </a:r>
            <a:r>
              <a:rPr lang="pl-PL" dirty="0" smtClean="0"/>
              <a:t>…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09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Facebook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" y="1484784"/>
            <a:ext cx="3853645" cy="4525963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1" y="1484784"/>
            <a:ext cx="3853646" cy="452596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799243" y="5218891"/>
            <a:ext cx="4021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…przy pomocy tzw. krzywych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darmowym programie GIMP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 rot="16200000">
            <a:off x="-287284" y="3359552"/>
            <a:ext cx="160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recepta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170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Twitter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51" y="1600200"/>
            <a:ext cx="4113897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34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11288"/>
            <a:ext cx="4953000" cy="381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9200"/>
            <a:ext cx="4953000" cy="381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9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r>
              <a:rPr lang="pl-PL" dirty="0" smtClean="0"/>
              <a:t> API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Automatyzacja przy pomocy </a:t>
            </a:r>
            <a:r>
              <a:rPr lang="pl-PL" dirty="0" err="1" smtClean="0"/>
              <a:t>Twitter</a:t>
            </a:r>
            <a:r>
              <a:rPr lang="pl-PL" dirty="0" smtClean="0"/>
              <a:t> API: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09"/>
            <a:ext cx="7303135" cy="3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Instagram</a:t>
            </a:r>
            <a:r>
              <a:rPr lang="pl-PL" dirty="0" smtClean="0"/>
              <a:t>, a dokumenty…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21" y="1600200"/>
            <a:ext cx="6976157" cy="4525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 rot="20791695">
            <a:off x="5214722" y="4455107"/>
            <a:ext cx="270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…cenzura własna, oryginał</a:t>
            </a:r>
          </a:p>
          <a:p>
            <a:r>
              <a:rPr lang="pl-PL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posiada cenzury </a:t>
            </a:r>
            <a:r>
              <a:rPr lang="pl-PL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b="1" dirty="0">
              <a:solidFill>
                <a:srgbClr val="DE2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7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Cyberprzestępczość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Cyberprzestępczość </a:t>
            </a:r>
            <a:r>
              <a:rPr lang="pl-PL" dirty="0" smtClean="0"/>
              <a:t>1.0</a:t>
            </a:r>
          </a:p>
          <a:p>
            <a:pPr lvl="1"/>
            <a:r>
              <a:rPr lang="pl-PL" dirty="0" smtClean="0"/>
              <a:t>W większości niespersonalizowane ataki, zazwyczaj wirusy </a:t>
            </a:r>
            <a:r>
              <a:rPr lang="pl-PL" dirty="0"/>
              <a:t>rozsyłane pocztą </a:t>
            </a:r>
            <a:r>
              <a:rPr lang="pl-PL" dirty="0" smtClean="0"/>
              <a:t>elektroniczną na </a:t>
            </a:r>
            <a:r>
              <a:rPr lang="pl-PL" dirty="0"/>
              <a:t>masową skalę</a:t>
            </a:r>
            <a:endParaRPr lang="pl-PL" dirty="0" smtClean="0"/>
          </a:p>
          <a:p>
            <a:pPr lvl="1"/>
            <a:endParaRPr lang="pl-PL" dirty="0" smtClean="0"/>
          </a:p>
          <a:p>
            <a:r>
              <a:rPr lang="pl-PL" b="1" dirty="0"/>
              <a:t>Cyberprzestępczość </a:t>
            </a:r>
            <a:r>
              <a:rPr lang="pl-PL" b="1" dirty="0" smtClean="0"/>
              <a:t>2.0</a:t>
            </a:r>
            <a:endParaRPr lang="pl-PL" dirty="0" smtClean="0"/>
          </a:p>
          <a:p>
            <a:pPr lvl="1"/>
            <a:r>
              <a:rPr lang="pl-PL" dirty="0" smtClean="0"/>
              <a:t>W większości spersonalizowane i precyzyjne ataki (</a:t>
            </a:r>
            <a:r>
              <a:rPr lang="pl-PL" b="1" dirty="0" smtClean="0"/>
              <a:t>ataki APT</a:t>
            </a:r>
            <a:r>
              <a:rPr lang="pl-PL" dirty="0" smtClean="0"/>
              <a:t>) z wykorzystaniem nowych technologii</a:t>
            </a:r>
          </a:p>
          <a:p>
            <a:pPr lvl="1"/>
            <a:r>
              <a:rPr lang="pl-PL" dirty="0" smtClean="0"/>
              <a:t>W ciągu 4 lat </a:t>
            </a:r>
            <a:r>
              <a:rPr lang="pl-PL" b="1" dirty="0" smtClean="0"/>
              <a:t>koszty cyberprzestępczości wzrosły o 78 procent</a:t>
            </a:r>
            <a:r>
              <a:rPr lang="pl-PL" dirty="0" smtClean="0"/>
              <a:t> </a:t>
            </a:r>
            <a:r>
              <a:rPr lang="en-US" dirty="0" smtClean="0"/>
              <a:t>(</a:t>
            </a:r>
            <a:r>
              <a:rPr lang="pl-PL" dirty="0" smtClean="0"/>
              <a:t>HP: „</a:t>
            </a:r>
            <a:r>
              <a:rPr lang="en-US" i="1" dirty="0" smtClean="0"/>
              <a:t>2013 </a:t>
            </a:r>
            <a:r>
              <a:rPr lang="en-US" i="1" dirty="0"/>
              <a:t>Cost of Cyber Crime </a:t>
            </a:r>
            <a:r>
              <a:rPr lang="en-US" i="1" dirty="0" smtClean="0"/>
              <a:t>Study</a:t>
            </a:r>
            <a:r>
              <a:rPr lang="pl-PL" dirty="0" smtClean="0"/>
              <a:t>”</a:t>
            </a:r>
            <a:r>
              <a:rPr lang="en-US" dirty="0" smtClean="0"/>
              <a:t>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 rot="1103209">
            <a:off x="3856630" y="3459876"/>
            <a:ext cx="265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…nawiązanie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„web 2.0”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4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Instagram</a:t>
            </a:r>
            <a:r>
              <a:rPr lang="pl-PL" dirty="0"/>
              <a:t> (iconosquare.com)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40" y="1600200"/>
            <a:ext cx="4790319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 rot="16200000">
            <a:off x="-26808" y="3563313"/>
            <a:ext cx="3363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d</a:t>
            </a:r>
            <a:r>
              <a:rPr lang="pl-PL" sz="3600" dirty="0" smtClean="0"/>
              <a:t>owody osobiste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705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Instagram</a:t>
            </a:r>
            <a:r>
              <a:rPr lang="pl-PL" dirty="0"/>
              <a:t> (iconosquare.com)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79" y="1600200"/>
            <a:ext cx="3833842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 rot="16200000">
            <a:off x="946863" y="3525745"/>
            <a:ext cx="2423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prawa jazdy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7219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 </a:t>
            </a:r>
            <a:r>
              <a:rPr lang="pl-PL" dirty="0" err="1"/>
              <a:t>społecznościowe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Dzięki zebranym </a:t>
            </a:r>
            <a:r>
              <a:rPr lang="pl-PL" dirty="0" smtClean="0"/>
              <a:t>informacjom w mediach </a:t>
            </a:r>
            <a:r>
              <a:rPr lang="pl-PL" dirty="0" err="1" smtClean="0"/>
              <a:t>społecznościowych</a:t>
            </a:r>
            <a:r>
              <a:rPr lang="pl-PL" dirty="0" smtClean="0"/>
              <a:t> można np</a:t>
            </a:r>
            <a:r>
              <a:rPr lang="pl-PL" dirty="0"/>
              <a:t>.:</a:t>
            </a:r>
          </a:p>
          <a:p>
            <a:pPr lvl="1"/>
            <a:r>
              <a:rPr lang="pl-PL" dirty="0"/>
              <a:t>Płacić </a:t>
            </a:r>
            <a:r>
              <a:rPr lang="pl-PL" dirty="0" smtClean="0"/>
              <a:t>numerem karty </a:t>
            </a:r>
            <a:r>
              <a:rPr lang="pl-PL" dirty="0"/>
              <a:t>w </a:t>
            </a:r>
            <a:r>
              <a:rPr lang="pl-PL" dirty="0" smtClean="0"/>
              <a:t>Internecie</a:t>
            </a:r>
          </a:p>
          <a:p>
            <a:pPr lvl="2"/>
            <a:r>
              <a:rPr lang="pl-PL" b="1" dirty="0" smtClean="0"/>
              <a:t>Nie jest potrzebna </a:t>
            </a:r>
            <a:r>
              <a:rPr lang="pl-PL" dirty="0" smtClean="0"/>
              <a:t>data wygaśnięcia karty czy kod </a:t>
            </a:r>
            <a:r>
              <a:rPr lang="pl-PL" dirty="0"/>
              <a:t>zabezpieczający (CVC, CVV, CVV2</a:t>
            </a:r>
            <a:r>
              <a:rPr lang="pl-PL" dirty="0" smtClean="0"/>
              <a:t>) – sklep płaci </a:t>
            </a:r>
            <a:r>
              <a:rPr lang="pl-PL" dirty="0"/>
              <a:t>większą </a:t>
            </a:r>
            <a:r>
              <a:rPr lang="pl-PL" dirty="0" smtClean="0"/>
              <a:t>prowizję w przypadku </a:t>
            </a:r>
            <a:r>
              <a:rPr lang="pl-PL" dirty="0"/>
              <a:t>braku zabezpieczeń </a:t>
            </a:r>
            <a:r>
              <a:rPr lang="pl-PL" dirty="0" smtClean="0"/>
              <a:t>(np. Amazon</a:t>
            </a:r>
            <a:r>
              <a:rPr lang="pl-PL" dirty="0"/>
              <a:t>)</a:t>
            </a:r>
            <a:endParaRPr lang="pl-PL" dirty="0" smtClean="0"/>
          </a:p>
          <a:p>
            <a:pPr lvl="1"/>
            <a:r>
              <a:rPr lang="pl-PL" dirty="0" smtClean="0"/>
              <a:t>Zalogować się czyjeś konto np. w sieci komórkowej Play – potrzebujemy imię, nazwisko i PESEL jeśli nie pamiętamy hasła…</a:t>
            </a:r>
          </a:p>
          <a:p>
            <a:pPr lvl="2"/>
            <a:r>
              <a:rPr lang="pl-PL" dirty="0" smtClean="0"/>
              <a:t>Nawet numer dzwoniącego telefonu możemy sfałszować </a:t>
            </a:r>
            <a:r>
              <a:rPr lang="pl-PL" dirty="0"/>
              <a:t>(tzw. </a:t>
            </a:r>
            <a:r>
              <a:rPr lang="pl-PL" i="1" dirty="0" err="1"/>
              <a:t>caller</a:t>
            </a:r>
            <a:r>
              <a:rPr lang="pl-PL" i="1" dirty="0"/>
              <a:t> ID </a:t>
            </a:r>
            <a:r>
              <a:rPr lang="pl-PL" i="1" dirty="0" err="1"/>
              <a:t>spoofing</a:t>
            </a:r>
            <a:r>
              <a:rPr lang="pl-PL" dirty="0" smtClean="0"/>
              <a:t>) – w sieci pełno jest takich komercyjnych usług…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10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Wygoda przede wszystkim!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0861"/>
            <a:ext cx="8229600" cy="3000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22149" y="5651956"/>
            <a:ext cx="569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możemy aktywować opcję telefonicznie – bez kodu SMS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4283" y="1700808"/>
            <a:ext cx="837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kody zabezpieczające do przelewów bankowych mogą przychodzić na e-mail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9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„Zabezpieczenia”, a tworzenie „słupa”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 aktywacji </a:t>
            </a:r>
            <a:r>
              <a:rPr lang="pl-PL" dirty="0"/>
              <a:t>karty internetowej potrzeba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Plik PDF z kartą </a:t>
            </a:r>
            <a:r>
              <a:rPr lang="pl-PL" dirty="0" smtClean="0">
                <a:sym typeface="Wingdings" pitchFamily="2" charset="2"/>
              </a:rPr>
              <a:t></a:t>
            </a:r>
            <a:r>
              <a:rPr lang="pl-PL" dirty="0" smtClean="0"/>
              <a:t> (np. z Allegro bez weryfikacji, płatność kartą lub przekazem pocztowym…)</a:t>
            </a:r>
          </a:p>
          <a:p>
            <a:pPr lvl="1"/>
            <a:r>
              <a:rPr lang="pl-PL" dirty="0" smtClean="0"/>
              <a:t>E-mail (np. tymczasowy adres e-mail)</a:t>
            </a:r>
            <a:endParaRPr lang="pl-PL" dirty="0">
              <a:solidFill>
                <a:srgbClr val="FF0000"/>
              </a:solidFill>
            </a:endParaRPr>
          </a:p>
          <a:p>
            <a:pPr lvl="1"/>
            <a:r>
              <a:rPr lang="pl-PL" dirty="0"/>
              <a:t>Dane osobowe (np. z prawa jazdy lub dowodu)</a:t>
            </a:r>
          </a:p>
          <a:p>
            <a:pPr lvl="1"/>
            <a:r>
              <a:rPr lang="pl-PL" dirty="0"/>
              <a:t>PESEL (np. z prawa jazdy lub generatora…)</a:t>
            </a:r>
          </a:p>
          <a:p>
            <a:pPr lvl="2"/>
            <a:r>
              <a:rPr lang="pl-PL" b="1" dirty="0"/>
              <a:t>Prawo jazdy &gt; dowód </a:t>
            </a:r>
            <a:r>
              <a:rPr lang="pl-PL" dirty="0"/>
              <a:t>– PESEL na </a:t>
            </a:r>
            <a:r>
              <a:rPr lang="pl-PL" dirty="0" smtClean="0"/>
              <a:t>awersie</a:t>
            </a:r>
            <a:endParaRPr lang="pl-PL" dirty="0"/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Telefon komórkowy (kod zabezpieczający CVV2 do karty przychodzi SMS-em)</a:t>
            </a:r>
            <a:endParaRPr lang="pl-PL" dirty="0" smtClean="0">
              <a:sym typeface="Wingdings" pitchFamily="2" charset="2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 rot="493217">
            <a:off x="5129687" y="5740660"/>
            <a:ext cx="281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…najlepsze zabezpieczenie?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5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„Zabezpieczenia”, a tworzenie „słupa”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receive-sms-online.com</a:t>
            </a:r>
          </a:p>
          <a:p>
            <a:r>
              <a:rPr lang="pl-PL" sz="2800" dirty="0" smtClean="0"/>
              <a:t>receivesmsonline.net</a:t>
            </a:r>
          </a:p>
          <a:p>
            <a:r>
              <a:rPr lang="pl-PL" sz="2800" dirty="0" smtClean="0"/>
              <a:t>receivesmsonline.com</a:t>
            </a:r>
          </a:p>
          <a:p>
            <a:r>
              <a:rPr lang="pl-PL" sz="2800" dirty="0" smtClean="0"/>
              <a:t>receive-sms.com</a:t>
            </a:r>
          </a:p>
          <a:p>
            <a:r>
              <a:rPr lang="pl-PL" sz="2800" dirty="0" smtClean="0"/>
              <a:t>[…]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81" y="1340768"/>
            <a:ext cx="3402203" cy="4789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07504" y="4941168"/>
            <a:ext cx="4448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…karty SIM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prepaid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nie są dobrym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rozwiązaniem z uwagi na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przesyłane do BTS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„Zabezpieczenia”, a tworzenie „słupa”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17" y="1600200"/>
            <a:ext cx="4442765" cy="4525963"/>
          </a:xfrm>
          <a:effectLst/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9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„Zabezpieczenia”, a tworzenie „słupa”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09" y="1600200"/>
            <a:ext cx="7294381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7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pl-PL" dirty="0"/>
              <a:t>Ataki typu </a:t>
            </a:r>
            <a:r>
              <a:rPr lang="pl-PL" b="1" dirty="0"/>
              <a:t>APT</a:t>
            </a:r>
            <a:r>
              <a:rPr lang="pl-PL" dirty="0"/>
              <a:t> (ang. </a:t>
            </a:r>
            <a:r>
              <a:rPr lang="pl-PL" i="1" dirty="0"/>
              <a:t>Advanced </a:t>
            </a:r>
            <a:r>
              <a:rPr lang="pl-PL" i="1" dirty="0" err="1"/>
              <a:t>Persistent</a:t>
            </a:r>
            <a:r>
              <a:rPr lang="pl-PL" i="1" dirty="0"/>
              <a:t> </a:t>
            </a:r>
            <a:r>
              <a:rPr lang="pl-PL" i="1" dirty="0" err="1"/>
              <a:t>Threats</a:t>
            </a:r>
            <a:r>
              <a:rPr lang="pl-PL" dirty="0"/>
              <a:t>) są złożonymi, długotrwałymi i wielostopniowymi działaniami </a:t>
            </a:r>
            <a:r>
              <a:rPr lang="pl-PL" b="1" dirty="0"/>
              <a:t>kierowanymi przeciwko konkretnym </a:t>
            </a:r>
            <a:r>
              <a:rPr lang="pl-PL" dirty="0"/>
              <a:t>osobom, organizacjom lub </a:t>
            </a:r>
            <a:r>
              <a:rPr lang="pl-PL" dirty="0" smtClean="0"/>
              <a:t>firmom</a:t>
            </a:r>
            <a:endParaRPr lang="pl-PL" dirty="0"/>
          </a:p>
          <a:p>
            <a:r>
              <a:rPr lang="pl-PL" dirty="0"/>
              <a:t>Ataki APT są wykonywane jak testy penetracyjne typu </a:t>
            </a:r>
            <a:r>
              <a:rPr lang="pl-PL" i="1" dirty="0" err="1"/>
              <a:t>blackbox</a:t>
            </a:r>
            <a:r>
              <a:rPr lang="pl-PL" dirty="0"/>
              <a:t> – główną różnicą jest fakt, że </a:t>
            </a:r>
            <a:r>
              <a:rPr lang="pl-PL" b="1" dirty="0" err="1"/>
              <a:t>cyberprzestępcy</a:t>
            </a:r>
            <a:r>
              <a:rPr lang="pl-PL" b="1" dirty="0"/>
              <a:t> nie mają ograniczeń czasowych</a:t>
            </a:r>
            <a:r>
              <a:rPr lang="pl-PL" dirty="0"/>
              <a:t>…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36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Atak APT składa się zazwyczaj z trzech głównych etapów: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Zebranie informacji </a:t>
            </a:r>
            <a:r>
              <a:rPr lang="pl-PL" dirty="0"/>
              <a:t>(głównie </a:t>
            </a:r>
            <a:r>
              <a:rPr lang="pl-PL" b="1" dirty="0"/>
              <a:t>open-</a:t>
            </a:r>
            <a:r>
              <a:rPr lang="pl-PL" b="1" dirty="0" err="1"/>
              <a:t>source</a:t>
            </a:r>
            <a:r>
              <a:rPr lang="pl-PL" b="1" dirty="0"/>
              <a:t> </a:t>
            </a:r>
            <a:r>
              <a:rPr lang="pl-PL" b="1" dirty="0" err="1" smtClean="0"/>
              <a:t>intelligence</a:t>
            </a:r>
            <a:r>
              <a:rPr lang="pl-PL" dirty="0"/>
              <a:t> </a:t>
            </a:r>
            <a:r>
              <a:rPr lang="pl-PL" dirty="0" smtClean="0"/>
              <a:t>czyli biały wywiad)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Uzyskanie dostępu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Kradzież, manipulacja danymi itp.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8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Media </a:t>
            </a:r>
            <a:r>
              <a:rPr lang="pl-PL" dirty="0" err="1" smtClean="0"/>
              <a:t>społecznościowe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Dostarczają przestępcom informacji nt. m.in.:</a:t>
            </a:r>
          </a:p>
          <a:p>
            <a:pPr lvl="1"/>
            <a:r>
              <a:rPr lang="pl-PL" dirty="0" smtClean="0"/>
              <a:t>Rodziny i znajomych</a:t>
            </a:r>
          </a:p>
          <a:p>
            <a:pPr lvl="1"/>
            <a:r>
              <a:rPr lang="pl-PL" dirty="0" smtClean="0"/>
              <a:t>Pracy oraz szkoły</a:t>
            </a:r>
          </a:p>
          <a:p>
            <a:pPr lvl="1"/>
            <a:r>
              <a:rPr lang="pl-PL" b="1" dirty="0" smtClean="0"/>
              <a:t>Lokalizacji</a:t>
            </a:r>
          </a:p>
          <a:p>
            <a:pPr lvl="1"/>
            <a:r>
              <a:rPr lang="pl-PL" b="1" dirty="0" smtClean="0"/>
              <a:t>(Aktualnie) wykonywanych zajęć</a:t>
            </a:r>
          </a:p>
          <a:p>
            <a:pPr lvl="1"/>
            <a:r>
              <a:rPr lang="pl-PL" dirty="0" smtClean="0"/>
              <a:t>[…]</a:t>
            </a:r>
            <a:endParaRPr lang="pl-PL" dirty="0"/>
          </a:p>
          <a:p>
            <a:r>
              <a:rPr lang="pl-PL" dirty="0"/>
              <a:t>Media </a:t>
            </a:r>
            <a:r>
              <a:rPr lang="pl-PL" dirty="0" err="1"/>
              <a:t>społecznościowe</a:t>
            </a:r>
            <a:r>
              <a:rPr lang="pl-PL" dirty="0"/>
              <a:t> to </a:t>
            </a:r>
            <a:r>
              <a:rPr lang="pl-PL" b="1" dirty="0">
                <a:solidFill>
                  <a:srgbClr val="FF0000"/>
                </a:solidFill>
              </a:rPr>
              <a:t>realne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smtClean="0"/>
              <a:t>zagrożenie</a:t>
            </a:r>
            <a:r>
              <a:rPr lang="pl-PL" dirty="0"/>
              <a:t>, czyli </a:t>
            </a:r>
            <a:r>
              <a:rPr lang="pl-PL" b="1" dirty="0"/>
              <a:t>open-</a:t>
            </a:r>
            <a:r>
              <a:rPr lang="pl-PL" b="1" dirty="0" err="1"/>
              <a:t>source</a:t>
            </a:r>
            <a:r>
              <a:rPr lang="pl-PL" b="1" dirty="0"/>
              <a:t> </a:t>
            </a:r>
            <a:r>
              <a:rPr lang="pl-PL" b="1" dirty="0" err="1" smtClean="0"/>
              <a:t>intelligence</a:t>
            </a:r>
            <a:r>
              <a:rPr lang="pl-PL" b="1" dirty="0" smtClean="0"/>
              <a:t> </a:t>
            </a:r>
            <a:r>
              <a:rPr lang="pl-PL" dirty="0"/>
              <a:t>(biały wywiad) </a:t>
            </a:r>
            <a:r>
              <a:rPr lang="pl-PL" dirty="0" smtClean="0"/>
              <a:t>w akcji…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5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Ataki APT </a:t>
            </a:r>
            <a:r>
              <a:rPr lang="pl-PL" dirty="0" smtClean="0"/>
              <a:t>to problem każdego, nie tylko indywidualnych osób czy małych firm</a:t>
            </a:r>
          </a:p>
          <a:p>
            <a:pPr lvl="1"/>
            <a:r>
              <a:rPr lang="pl-PL" dirty="0" smtClean="0"/>
              <a:t>To nie tylko suche fakty – pierwszy etap (zbieranie informacji) na przykładzie </a:t>
            </a:r>
            <a:r>
              <a:rPr lang="pl-PL" dirty="0"/>
              <a:t>firmy </a:t>
            </a:r>
            <a:r>
              <a:rPr lang="pl-PL" b="1" dirty="0"/>
              <a:t>Cisco Systems</a:t>
            </a:r>
            <a:r>
              <a:rPr lang="pl-PL" dirty="0"/>
              <a:t> (amerykańskie przedsiębiorstwo </a:t>
            </a:r>
            <a:r>
              <a:rPr lang="pl-PL" b="1" dirty="0"/>
              <a:t>informatyczne</a:t>
            </a:r>
            <a:r>
              <a:rPr lang="pl-PL" dirty="0"/>
              <a:t>, jedno z </a:t>
            </a:r>
            <a:r>
              <a:rPr lang="pl-PL" b="1" dirty="0"/>
              <a:t>największych w </a:t>
            </a:r>
            <a:r>
              <a:rPr lang="pl-PL" b="1" dirty="0" smtClean="0"/>
              <a:t>branży IT</a:t>
            </a:r>
            <a:r>
              <a:rPr lang="pl-PL" dirty="0" smtClean="0"/>
              <a:t>)…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Eksport strefy DNS </a:t>
            </a:r>
            <a:r>
              <a:rPr lang="pl-PL" b="1" dirty="0" smtClean="0"/>
              <a:t>cisco.com</a:t>
            </a:r>
            <a:r>
              <a:rPr lang="pl-PL" dirty="0" smtClean="0"/>
              <a:t> – można (było) </a:t>
            </a:r>
            <a:r>
              <a:rPr lang="pl-PL" dirty="0"/>
              <a:t>znaleźć takie informacje </a:t>
            </a:r>
            <a:r>
              <a:rPr lang="pl-PL" dirty="0" smtClean="0"/>
              <a:t>jak:</a:t>
            </a:r>
          </a:p>
          <a:p>
            <a:pPr lvl="1"/>
            <a:r>
              <a:rPr lang="pl-PL" dirty="0" smtClean="0"/>
              <a:t>Loginy </a:t>
            </a:r>
            <a:r>
              <a:rPr lang="pl-PL" dirty="0"/>
              <a:t>użytkowników</a:t>
            </a:r>
          </a:p>
          <a:p>
            <a:pPr lvl="1"/>
            <a:r>
              <a:rPr lang="pl-PL" dirty="0" smtClean="0"/>
              <a:t>Topologia sieci</a:t>
            </a:r>
            <a:endParaRPr lang="pl-PL" dirty="0"/>
          </a:p>
          <a:p>
            <a:pPr lvl="1"/>
            <a:r>
              <a:rPr lang="pl-PL" dirty="0"/>
              <a:t>Wykorzystywany sprzęt</a:t>
            </a:r>
          </a:p>
          <a:p>
            <a:pPr lvl="1"/>
            <a:r>
              <a:rPr lang="pl-PL" dirty="0" smtClean="0"/>
              <a:t>[…]</a:t>
            </a:r>
            <a:endParaRPr lang="pl-PL" dirty="0"/>
          </a:p>
          <a:p>
            <a:pPr marL="0" indent="0">
              <a:buNone/>
            </a:pPr>
            <a:endParaRPr lang="pl-PL" sz="2400" i="1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/* możliwość </a:t>
            </a:r>
            <a:r>
              <a:rPr lang="pl-PL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eksportu </a:t>
            </a:r>
            <a:r>
              <a:rPr lang="pl-PL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strefy DNS zgłosiłem w październiku 2013 </a:t>
            </a:r>
            <a:r>
              <a:rPr lang="pl-PL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zgodnie z polityką „</a:t>
            </a:r>
            <a:r>
              <a:rPr lang="pl-PL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responsible</a:t>
            </a:r>
            <a:r>
              <a:rPr lang="pl-PL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disclosure</a:t>
            </a:r>
            <a:r>
              <a:rPr lang="pl-PL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 – błąd poprawiony */</a:t>
            </a:r>
            <a:endParaRPr lang="pl-P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Topologia sieci cisco.com</a:t>
            </a:r>
          </a:p>
          <a:p>
            <a:pPr lvl="1"/>
            <a:r>
              <a:rPr lang="pl-PL" sz="3200" dirty="0" smtClean="0"/>
              <a:t>Strefa posiada </a:t>
            </a:r>
            <a:r>
              <a:rPr lang="pl-PL" sz="3200" b="1" dirty="0" smtClean="0">
                <a:solidFill>
                  <a:srgbClr val="FF0000"/>
                </a:solidFill>
              </a:rPr>
              <a:t>1,808,339</a:t>
            </a:r>
            <a:r>
              <a:rPr lang="pl-PL" sz="3200" dirty="0" smtClean="0"/>
              <a:t> rekordów DNS</a:t>
            </a:r>
          </a:p>
          <a:p>
            <a:pPr lvl="1"/>
            <a:r>
              <a:rPr lang="pl-PL" sz="3200" dirty="0" smtClean="0"/>
              <a:t>LAN</a:t>
            </a:r>
          </a:p>
          <a:p>
            <a:pPr lvl="2"/>
            <a:r>
              <a:rPr lang="pl-PL" sz="2800" dirty="0" smtClean="0"/>
              <a:t>10.0.0.0/8 – 1,236,395 adresów IP</a:t>
            </a:r>
          </a:p>
          <a:p>
            <a:pPr lvl="2"/>
            <a:r>
              <a:rPr lang="pl-PL" sz="2800" dirty="0" smtClean="0"/>
              <a:t>172.16.0.0/12 – 139,426</a:t>
            </a:r>
            <a:r>
              <a:rPr lang="pl-PL" sz="2800" dirty="0"/>
              <a:t> adresów IP</a:t>
            </a:r>
            <a:endParaRPr lang="pl-PL" sz="2800" dirty="0" smtClean="0"/>
          </a:p>
          <a:p>
            <a:pPr lvl="2"/>
            <a:r>
              <a:rPr lang="pl-PL" sz="2800" dirty="0" smtClean="0"/>
              <a:t>192.168.0.0/16 – 5,070</a:t>
            </a:r>
            <a:r>
              <a:rPr lang="pl-PL" sz="2800" dirty="0"/>
              <a:t> adresów IP</a:t>
            </a:r>
            <a:endParaRPr lang="pl-PL" sz="2800" dirty="0" smtClean="0"/>
          </a:p>
          <a:p>
            <a:pPr lvl="2"/>
            <a:r>
              <a:rPr lang="pl-PL" sz="2800" dirty="0"/>
              <a:t>1236395 + 139426 + 5070 = </a:t>
            </a:r>
            <a:r>
              <a:rPr lang="pl-PL" sz="3200" b="1" dirty="0" smtClean="0">
                <a:solidFill>
                  <a:srgbClr val="FF0000"/>
                </a:solidFill>
              </a:rPr>
              <a:t>1,380,891</a:t>
            </a:r>
            <a:r>
              <a:rPr lang="pl-PL" sz="2800" dirty="0" smtClean="0"/>
              <a:t> LAN IP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9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ams-</a:t>
            </a:r>
            <a:r>
              <a:rPr lang="pl-PL" sz="2400" dirty="0" smtClean="0">
                <a:solidFill>
                  <a:srgbClr val="FF0000"/>
                </a:solidFill>
              </a:rPr>
              <a:t>rawouter</a:t>
            </a:r>
            <a:r>
              <a:rPr lang="pl-PL" sz="2400" dirty="0" smtClean="0"/>
              <a:t>-vpn.cisco.com (rekord ze strefy DNS)</a:t>
            </a:r>
            <a:endParaRPr lang="pl-PL" sz="2400" dirty="0"/>
          </a:p>
          <a:p>
            <a:r>
              <a:rPr lang="pl-PL" sz="2400" dirty="0" smtClean="0"/>
              <a:t>https://supportforums.cisco.com/people/</a:t>
            </a:r>
            <a:r>
              <a:rPr lang="pl-PL" sz="2400" dirty="0" smtClean="0">
                <a:solidFill>
                  <a:srgbClr val="FF0000"/>
                </a:solidFill>
              </a:rPr>
              <a:t>rawouter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3" y="2132856"/>
            <a:ext cx="4824535" cy="4111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292080" y="2814027"/>
            <a:ext cx="3664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…sprawdzenie danych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pochodzących ze strefy DNS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4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https://www.linkedin.com/pub/raphael-wouters/2/68b/754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2276872"/>
            <a:ext cx="6296025" cy="3314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421636" y="5733256"/>
            <a:ext cx="430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…weryfikacja w serwisie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Linkedin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9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https://supportforums.cisco.com/robots.txt</a:t>
            </a:r>
          </a:p>
          <a:p>
            <a:pPr marL="0" indent="0">
              <a:buNone/>
            </a:pPr>
            <a:r>
              <a:rPr lang="en-US" sz="2400" i="1" dirty="0" smtClean="0"/>
              <a:t>User-agent: *</a:t>
            </a:r>
            <a:endParaRPr lang="pl-PL" sz="2400" i="1" dirty="0" smtClean="0"/>
          </a:p>
          <a:p>
            <a:pPr marL="0" indent="0">
              <a:buNone/>
            </a:pPr>
            <a:r>
              <a:rPr lang="en-US" sz="2400" i="1" dirty="0" smtClean="0"/>
              <a:t>disallow: /people/</a:t>
            </a:r>
            <a:endParaRPr lang="pl-PL" sz="2800" i="1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3524597"/>
            <a:ext cx="7572375" cy="235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4637984" y="2348880"/>
            <a:ext cx="4398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…brak możliwości znalezienia listy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użytkowników przez np. Google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8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https://supportforums.cisco.com/people/aabell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https://supportforums.cisco.com/people/aadamavi </a:t>
            </a:r>
            <a:r>
              <a:rPr lang="pl-PL" dirty="0" smtClean="0">
                <a:solidFill>
                  <a:srgbClr val="FF0000"/>
                </a:solidFill>
              </a:rPr>
              <a:t>404</a:t>
            </a:r>
          </a:p>
          <a:p>
            <a:r>
              <a:rPr lang="pl-PL" dirty="0" smtClean="0"/>
              <a:t>https://supportforums.cisco.com/people/aadegbom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https://supportforums.cisco.com/people/aalassi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https://supportforums.cisco.com/people/aalberio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https://supportforums.cisco.com/people/aalbrech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https://supportforums.cisco.com/people/aalhalaw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https://supportforums.cisco.com/people/aannese </a:t>
            </a:r>
            <a:r>
              <a:rPr lang="pl-PL" dirty="0" smtClean="0">
                <a:solidFill>
                  <a:srgbClr val="FF0000"/>
                </a:solidFill>
              </a:rPr>
              <a:t>404</a:t>
            </a:r>
          </a:p>
          <a:p>
            <a:r>
              <a:rPr lang="pl-PL" dirty="0" smtClean="0"/>
              <a:t>https://supportforums.cisco.com/people/aarafeh </a:t>
            </a:r>
            <a:r>
              <a:rPr lang="pl-PL" dirty="0" smtClean="0">
                <a:solidFill>
                  <a:srgbClr val="FF0000"/>
                </a:solidFill>
              </a:rPr>
              <a:t>404</a:t>
            </a:r>
          </a:p>
          <a:p>
            <a:r>
              <a:rPr lang="pl-PL" dirty="0" smtClean="0"/>
              <a:t>https://supportforums.cisco.com/people/aarcidia </a:t>
            </a:r>
            <a:r>
              <a:rPr lang="pl-PL" dirty="0" smtClean="0">
                <a:solidFill>
                  <a:srgbClr val="FF0000"/>
                </a:solidFill>
              </a:rPr>
              <a:t>404</a:t>
            </a:r>
          </a:p>
          <a:p>
            <a:r>
              <a:rPr lang="pl-PL" dirty="0" smtClean="0"/>
              <a:t>https://supportforums.cisco.com/people/aarlegui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https://supportforums.cisco.com/people/aarrizab </a:t>
            </a:r>
            <a:r>
              <a:rPr lang="pl-PL" dirty="0" smtClean="0">
                <a:solidFill>
                  <a:srgbClr val="FF0000"/>
                </a:solidFill>
              </a:rPr>
              <a:t>404</a:t>
            </a:r>
          </a:p>
          <a:p>
            <a:r>
              <a:rPr lang="pl-PL" dirty="0" smtClean="0"/>
              <a:t>https://supportforums.cisco.com/people/aasfandy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https://supportforums.cisco.com/people/aathwal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https://supportforums.cisco.com/people/aatie </a:t>
            </a:r>
            <a:r>
              <a:rPr lang="pl-PL" dirty="0" smtClean="0">
                <a:solidFill>
                  <a:srgbClr val="00B050"/>
                </a:solidFill>
              </a:rPr>
              <a:t>200</a:t>
            </a:r>
          </a:p>
          <a:p>
            <a:r>
              <a:rPr lang="pl-PL" dirty="0" smtClean="0"/>
              <a:t>[...]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 rot="20677988">
            <a:off x="6774093" y="3980470"/>
            <a:ext cx="165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…skrypty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 rot="20677988">
            <a:off x="6321915" y="2340835"/>
            <a:ext cx="189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…200 - istnieje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…404 - nie istnieje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0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Skrypt analizujący strefę DNS – pozyskane dane to m.in. loginy użytkowników (VPN)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Skrypt sprawdzający dostępność profili oraz zapisujący istniejące profile z forum wsparcia – pozyskane dane to imię i nazwisko oraz stanowisko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Skrypt </a:t>
            </a:r>
            <a:r>
              <a:rPr lang="pl-PL" dirty="0" err="1" smtClean="0"/>
              <a:t>parsujący</a:t>
            </a:r>
            <a:r>
              <a:rPr lang="pl-PL" dirty="0" smtClean="0"/>
              <a:t> pobrane profile i generujący plik CSV (dane rozdzielone znakiem)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Import CSV do Excela…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 rot="20841548">
            <a:off x="5250884" y="5395393"/>
            <a:ext cx="383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…osoby, które mają doświadczenie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piszą takie skrypty w jednej linii od ręki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4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34" y="1600200"/>
            <a:ext cx="5858133" cy="45259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377025" y="5723964"/>
            <a:ext cx="238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k</a:t>
            </a:r>
            <a:r>
              <a:rPr lang="pl-PL" i="1" dirty="0" smtClean="0"/>
              <a:t>ilka tysięcy rekordów…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8401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12676" y="2527685"/>
            <a:ext cx="7918648" cy="1802631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/>
              <a:t>Najsłabszym ogniwem w bezpieczeństwie IT jest </a:t>
            </a:r>
            <a:r>
              <a:rPr lang="pl-PL" sz="3600" b="1" dirty="0" smtClean="0"/>
              <a:t>człowiek</a:t>
            </a:r>
            <a:r>
              <a:rPr lang="pl-PL" sz="3600" dirty="0" smtClean="0"/>
              <a:t>, czyli drugi etap ataków APT – uzyskanie dostępu…</a:t>
            </a:r>
            <a:endParaRPr lang="pl-PL" sz="3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8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25" y="1556792"/>
            <a:ext cx="5883751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3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Inżynieria społeczna, inżynieria socjalna, socjotechnika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l-PL" dirty="0" smtClean="0"/>
              <a:t>Drugi </a:t>
            </a:r>
            <a:r>
              <a:rPr lang="pl-PL" dirty="0"/>
              <a:t>etap ataku APT – uzyskanie </a:t>
            </a:r>
            <a:r>
              <a:rPr lang="pl-PL" dirty="0" smtClean="0"/>
              <a:t>dostępu np. przez </a:t>
            </a:r>
            <a:r>
              <a:rPr lang="pl-PL" b="1" dirty="0" err="1" smtClean="0"/>
              <a:t>phishing</a:t>
            </a:r>
            <a:r>
              <a:rPr lang="pl-PL" dirty="0" smtClean="0"/>
              <a:t>, może mieć postać:</a:t>
            </a:r>
          </a:p>
          <a:p>
            <a:pPr lvl="1"/>
            <a:r>
              <a:rPr lang="pl-PL" dirty="0" smtClean="0"/>
              <a:t>Po(d)rzucony </a:t>
            </a:r>
            <a:r>
              <a:rPr lang="pl-PL" dirty="0" err="1"/>
              <a:t>pendrive</a:t>
            </a:r>
            <a:r>
              <a:rPr lang="pl-PL" dirty="0"/>
              <a:t> z naklejką zachęcającą do otwarcia np.:</a:t>
            </a:r>
          </a:p>
          <a:p>
            <a:pPr lvl="2"/>
            <a:r>
              <a:rPr lang="pl-PL" dirty="0"/>
              <a:t>„Zwolnienia”</a:t>
            </a:r>
          </a:p>
          <a:p>
            <a:pPr lvl="2"/>
            <a:r>
              <a:rPr lang="pl-PL" dirty="0"/>
              <a:t>„Wypłaty</a:t>
            </a:r>
            <a:r>
              <a:rPr lang="pl-PL" dirty="0" smtClean="0"/>
              <a:t>”</a:t>
            </a:r>
          </a:p>
          <a:p>
            <a:pPr lvl="1"/>
            <a:r>
              <a:rPr lang="pl-PL" dirty="0" smtClean="0"/>
              <a:t>E-mail z załącznikiem od organizatorów do uczestników tej konferencji z fałszywego adresu</a:t>
            </a:r>
          </a:p>
          <a:p>
            <a:pPr lvl="1"/>
            <a:r>
              <a:rPr lang="pl-PL" dirty="0" smtClean="0"/>
              <a:t>Telefon „z banku” z pytaniem „celem weryfikacji”, aby pozyskać dodatkowe informacje o osobie…</a:t>
            </a:r>
          </a:p>
          <a:p>
            <a:pPr lvl="1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09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Ofiarą ataku APT była np. firma </a:t>
            </a:r>
            <a:r>
              <a:rPr lang="pl-PL" b="1" dirty="0" smtClean="0"/>
              <a:t>Adobe</a:t>
            </a:r>
            <a:r>
              <a:rPr lang="pl-PL" dirty="0" smtClean="0"/>
              <a:t>, wyciekły takie dane jak:</a:t>
            </a:r>
          </a:p>
          <a:p>
            <a:pPr lvl="1"/>
            <a:r>
              <a:rPr lang="pl-PL" dirty="0" smtClean="0"/>
              <a:t>Adres e-mail</a:t>
            </a:r>
          </a:p>
          <a:p>
            <a:pPr lvl="1"/>
            <a:r>
              <a:rPr lang="pl-PL" dirty="0" err="1" smtClean="0"/>
              <a:t>Hash</a:t>
            </a:r>
            <a:r>
              <a:rPr lang="pl-PL" dirty="0" smtClean="0"/>
              <a:t> hasła (</a:t>
            </a:r>
            <a:r>
              <a:rPr lang="pl-PL" i="1" dirty="0" err="1" smtClean="0"/>
              <a:t>hash</a:t>
            </a:r>
            <a:r>
              <a:rPr lang="pl-PL" i="1" dirty="0" smtClean="0"/>
              <a:t> to nieodwracalna funkcja skrótu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Podpowiedź do hasła</a:t>
            </a:r>
          </a:p>
          <a:p>
            <a:pPr marL="457200" lvl="1" indent="0">
              <a:buNone/>
            </a:pPr>
            <a:endParaRPr lang="pl-PL" dirty="0"/>
          </a:p>
          <a:p>
            <a:r>
              <a:rPr lang="pl-PL" dirty="0" smtClean="0"/>
              <a:t>Podpowiedzi zostały wykorzystane do łamania </a:t>
            </a:r>
            <a:r>
              <a:rPr lang="pl-PL" i="1" dirty="0" err="1" smtClean="0"/>
              <a:t>hashy</a:t>
            </a:r>
            <a:r>
              <a:rPr lang="pl-PL" dirty="0" smtClean="0"/>
              <a:t> haseł, ponieważ </a:t>
            </a:r>
            <a:r>
              <a:rPr lang="pl-PL" i="1" dirty="0" err="1" smtClean="0"/>
              <a:t>hashe</a:t>
            </a:r>
            <a:r>
              <a:rPr lang="pl-PL" dirty="0" smtClean="0"/>
              <a:t> się powtarzały…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Ataki APT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3168"/>
            <a:ext cx="8229600" cy="40600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7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Dziękuje za uwagę!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Adam Ziaja </a:t>
            </a:r>
            <a:r>
              <a:rPr lang="pl-PL" dirty="0" smtClean="0">
                <a:solidFill>
                  <a:schemeClr val="tx1"/>
                </a:solidFill>
              </a:rPr>
              <a:t>&lt;adam@adamziaja.com&gt;</a:t>
            </a:r>
          </a:p>
          <a:p>
            <a:r>
              <a:rPr lang="pl-PL" dirty="0">
                <a:solidFill>
                  <a:schemeClr val="tx1"/>
                </a:solidFill>
              </a:rPr>
              <a:t>http://</a:t>
            </a:r>
            <a:r>
              <a:rPr lang="pl-PL" dirty="0" smtClean="0">
                <a:solidFill>
                  <a:schemeClr val="tx1"/>
                </a:solidFill>
              </a:rPr>
              <a:t>adamziaja.com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6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r>
              <a:rPr lang="pl-PL" dirty="0" smtClean="0"/>
              <a:t> API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i="1" dirty="0" smtClean="0"/>
              <a:t>["</a:t>
            </a:r>
            <a:r>
              <a:rPr lang="pl-PL" i="1" dirty="0" err="1" smtClean="0"/>
              <a:t>text</a:t>
            </a:r>
            <a:r>
              <a:rPr lang="pl-PL" i="1" dirty="0" smtClean="0"/>
              <a:t>"]=&gt;</a:t>
            </a:r>
          </a:p>
          <a:p>
            <a:pPr marL="0" indent="0">
              <a:buNone/>
            </a:pPr>
            <a:r>
              <a:rPr lang="pl-PL" i="1" dirty="0" smtClean="0"/>
              <a:t>string(113) "W </a:t>
            </a:r>
            <a:r>
              <a:rPr lang="pl-PL" i="1" dirty="0" err="1" smtClean="0"/>
              <a:t>pon</a:t>
            </a:r>
            <a:r>
              <a:rPr lang="pl-PL" i="1" dirty="0" smtClean="0"/>
              <a:t> rodzice i brat jadą na wieś i pozwolili mi nie jechać </a:t>
            </a:r>
            <a:r>
              <a:rPr lang="pl-PL" i="1" dirty="0" err="1" smtClean="0"/>
              <a:t>jajsjdnksmswowjicjsjxnwkdnjanajdjdj</a:t>
            </a:r>
            <a:r>
              <a:rPr lang="pl-PL" i="1" dirty="0" smtClean="0"/>
              <a:t> </a:t>
            </a:r>
            <a:r>
              <a:rPr lang="pl-PL" b="1" i="1" dirty="0" smtClean="0"/>
              <a:t>sama w domu</a:t>
            </a:r>
            <a:r>
              <a:rPr lang="pl-PL" i="1" dirty="0" smtClean="0"/>
              <a:t> </a:t>
            </a:r>
            <a:r>
              <a:rPr lang="pl-PL" i="1" dirty="0" err="1" smtClean="0"/>
              <a:t>xD</a:t>
            </a:r>
            <a:r>
              <a:rPr lang="pl-PL" i="1" dirty="0" smtClean="0"/>
              <a:t>"</a:t>
            </a:r>
          </a:p>
          <a:p>
            <a:pPr marL="0" indent="0">
              <a:buNone/>
            </a:pPr>
            <a:r>
              <a:rPr lang="pl-PL" i="1" dirty="0" smtClean="0"/>
              <a:t>["</a:t>
            </a:r>
            <a:r>
              <a:rPr lang="pl-PL" i="1" dirty="0" err="1" smtClean="0"/>
              <a:t>source</a:t>
            </a:r>
            <a:r>
              <a:rPr lang="pl-PL" i="1" dirty="0" smtClean="0"/>
              <a:t>"]=&gt;</a:t>
            </a:r>
          </a:p>
          <a:p>
            <a:pPr marL="0" indent="0">
              <a:buNone/>
            </a:pPr>
            <a:r>
              <a:rPr lang="pl-PL" i="1" dirty="0" smtClean="0"/>
              <a:t>string(82) "</a:t>
            </a:r>
            <a:r>
              <a:rPr lang="pl-PL" i="1" dirty="0" err="1" smtClean="0"/>
              <a:t>Twitter</a:t>
            </a:r>
            <a:r>
              <a:rPr lang="pl-PL" i="1" dirty="0" smtClean="0"/>
              <a:t> for </a:t>
            </a:r>
            <a:r>
              <a:rPr lang="pl-PL" b="1" i="1" dirty="0" err="1" smtClean="0"/>
              <a:t>iPhone</a:t>
            </a:r>
            <a:r>
              <a:rPr lang="pl-PL" i="1" dirty="0" smtClean="0"/>
              <a:t>"</a:t>
            </a:r>
          </a:p>
          <a:p>
            <a:pPr marL="0" indent="0">
              <a:buNone/>
            </a:pPr>
            <a:r>
              <a:rPr lang="pl-PL" i="1" dirty="0" smtClean="0"/>
              <a:t>["</a:t>
            </a:r>
            <a:r>
              <a:rPr lang="pl-PL" i="1" dirty="0" err="1" smtClean="0"/>
              <a:t>user</a:t>
            </a:r>
            <a:r>
              <a:rPr lang="pl-PL" i="1" dirty="0" smtClean="0"/>
              <a:t>"]=&gt; ["</a:t>
            </a:r>
            <a:r>
              <a:rPr lang="pl-PL" i="1" dirty="0" err="1" smtClean="0"/>
              <a:t>display_url</a:t>
            </a:r>
            <a:r>
              <a:rPr lang="pl-PL" i="1" dirty="0" smtClean="0"/>
              <a:t>"]=&gt;</a:t>
            </a:r>
          </a:p>
          <a:p>
            <a:pPr marL="0" indent="0">
              <a:buNone/>
            </a:pPr>
            <a:r>
              <a:rPr lang="pl-PL" i="1" dirty="0" smtClean="0"/>
              <a:t>string(19) "ask.fm/</a:t>
            </a:r>
            <a:r>
              <a:rPr lang="pl-PL" b="1" i="1" dirty="0" err="1" smtClean="0"/>
              <a:t>OlaP</a:t>
            </a:r>
            <a:r>
              <a:rPr lang="pl-PL" sz="2400" b="1" i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[NAZWISKO]</a:t>
            </a:r>
            <a:r>
              <a:rPr lang="pl-PL" i="1" dirty="0" smtClean="0"/>
              <a:t>"           </a:t>
            </a:r>
          </a:p>
          <a:p>
            <a:pPr marL="0" indent="0">
              <a:buNone/>
            </a:pPr>
            <a:r>
              <a:rPr lang="pl-PL" i="1" dirty="0" smtClean="0"/>
              <a:t>["</a:t>
            </a:r>
            <a:r>
              <a:rPr lang="pl-PL" i="1" dirty="0" err="1" smtClean="0"/>
              <a:t>geo</a:t>
            </a:r>
            <a:r>
              <a:rPr lang="pl-PL" i="1" dirty="0" smtClean="0"/>
              <a:t>"]=&gt; ["</a:t>
            </a:r>
            <a:r>
              <a:rPr lang="pl-PL" i="1" dirty="0" err="1" smtClean="0"/>
              <a:t>coordinates</a:t>
            </a:r>
            <a:r>
              <a:rPr lang="pl-PL" i="1" dirty="0" smtClean="0"/>
              <a:t>"]=&gt; </a:t>
            </a:r>
          </a:p>
          <a:p>
            <a:pPr marL="0" indent="0">
              <a:buNone/>
            </a:pPr>
            <a:r>
              <a:rPr lang="pl-PL" i="1" dirty="0" smtClean="0"/>
              <a:t>{ </a:t>
            </a:r>
            <a:r>
              <a:rPr lang="pl-PL" i="1" dirty="0" err="1" smtClean="0"/>
              <a:t>float</a:t>
            </a:r>
            <a:r>
              <a:rPr lang="pl-PL" i="1" dirty="0" smtClean="0"/>
              <a:t>(</a:t>
            </a:r>
            <a:r>
              <a:rPr lang="pl-PL" b="1" i="1" dirty="0" smtClean="0"/>
              <a:t>52.32608613</a:t>
            </a:r>
            <a:r>
              <a:rPr lang="pl-PL" i="1" dirty="0" smtClean="0"/>
              <a:t>), </a:t>
            </a:r>
            <a:r>
              <a:rPr lang="pl-PL" i="1" dirty="0" err="1" smtClean="0"/>
              <a:t>float</a:t>
            </a:r>
            <a:r>
              <a:rPr lang="pl-PL" i="1" dirty="0" smtClean="0"/>
              <a:t>(</a:t>
            </a:r>
            <a:r>
              <a:rPr lang="pl-PL" b="1" i="1" dirty="0" smtClean="0"/>
              <a:t>20.88154268</a:t>
            </a:r>
            <a:r>
              <a:rPr lang="pl-PL" i="1" dirty="0" smtClean="0"/>
              <a:t>) }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312367" cy="2547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 rot="20791695">
            <a:off x="5790786" y="5789010"/>
            <a:ext cx="270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…cenzura własna, oryginał</a:t>
            </a:r>
          </a:p>
          <a:p>
            <a:r>
              <a:rPr lang="pl-PL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posiada cenzury </a:t>
            </a:r>
            <a:r>
              <a:rPr lang="pl-PL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b="1" dirty="0">
              <a:solidFill>
                <a:srgbClr val="DE2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1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r>
              <a:rPr lang="pl-PL" dirty="0" smtClean="0"/>
              <a:t> API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Jedno zapytanie</a:t>
            </a:r>
            <a:r>
              <a:rPr lang="pl-PL" dirty="0" smtClean="0"/>
              <a:t> do </a:t>
            </a:r>
            <a:r>
              <a:rPr lang="pl-PL" dirty="0" err="1" smtClean="0"/>
              <a:t>Twitter</a:t>
            </a:r>
            <a:r>
              <a:rPr lang="pl-PL" dirty="0" smtClean="0"/>
              <a:t> API pozwoliło uzyskać informacje takie jak m.in.:</a:t>
            </a:r>
            <a:endParaRPr lang="pl-PL" dirty="0"/>
          </a:p>
          <a:p>
            <a:pPr lvl="1"/>
            <a:r>
              <a:rPr lang="pl-PL" dirty="0"/>
              <a:t>Imię i </a:t>
            </a:r>
            <a:r>
              <a:rPr lang="pl-PL" dirty="0" smtClean="0"/>
              <a:t>nazwisko (URL do profilu ask.fm)</a:t>
            </a:r>
            <a:endParaRPr lang="pl-PL" dirty="0"/>
          </a:p>
          <a:p>
            <a:pPr lvl="1"/>
            <a:r>
              <a:rPr lang="pl-PL" dirty="0"/>
              <a:t>Wizerunek i wiek (profil na ask.fm)</a:t>
            </a:r>
          </a:p>
          <a:p>
            <a:pPr lvl="1"/>
            <a:r>
              <a:rPr lang="pl-PL" dirty="0"/>
              <a:t>Zainteresowania (zespół „One </a:t>
            </a:r>
            <a:r>
              <a:rPr lang="pl-PL" dirty="0" err="1"/>
              <a:t>Direction</a:t>
            </a:r>
            <a:r>
              <a:rPr lang="pl-PL" dirty="0"/>
              <a:t>”)</a:t>
            </a:r>
          </a:p>
          <a:p>
            <a:pPr lvl="1"/>
            <a:r>
              <a:rPr lang="pl-PL" dirty="0"/>
              <a:t>Lokalizacja (pozycja GPS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Dziecko będzie samo w domu (treść statusu)</a:t>
            </a:r>
          </a:p>
          <a:p>
            <a:pPr lvl="1"/>
            <a:r>
              <a:rPr lang="pl-PL" dirty="0" smtClean="0"/>
              <a:t>W domu mieszkają 4 osoby (rodzice i rodzeństwo)</a:t>
            </a:r>
          </a:p>
          <a:p>
            <a:pPr lvl="1"/>
            <a:r>
              <a:rPr lang="pl-PL" dirty="0"/>
              <a:t>Status majątkowy (posiadanie </a:t>
            </a:r>
            <a:r>
              <a:rPr lang="pl-PL" dirty="0" err="1"/>
              <a:t>iPhone</a:t>
            </a:r>
            <a:r>
              <a:rPr lang="pl-PL" dirty="0"/>
              <a:t>)</a:t>
            </a:r>
            <a:endParaRPr 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18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lokalizacji domu potrzebujemy więcej statusów…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94" y="2276872"/>
            <a:ext cx="4908066" cy="3775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Twitter</a:t>
            </a:r>
            <a:r>
              <a:rPr lang="pl-PL" dirty="0" smtClean="0"/>
              <a:t> API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21" y="1600200"/>
            <a:ext cx="2849358" cy="45259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843808" y="5301208"/>
            <a:ext cx="3374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…wszystkie statusy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posiadające dane GPS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2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GPSVisualizer.com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84" y="1600200"/>
            <a:ext cx="4518432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Adam Ziaja </a:t>
            </a:r>
            <a:r>
              <a:rPr lang="pl-PL" dirty="0" smtClean="0"/>
              <a:t>&lt;adam@adamziaja.com&gt;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4211960" y="3501008"/>
            <a:ext cx="1152128" cy="1152128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296154" y="4974267"/>
            <a:ext cx="4508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…statusy świadczące, że zostały</a:t>
            </a:r>
          </a:p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prawdopodobnie wysłane z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domu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 rot="521666">
            <a:off x="2286867" y="3090524"/>
            <a:ext cx="224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…sygnał GPS odbija</a:t>
            </a:r>
          </a:p>
          <a:p>
            <a:r>
              <a:rPr lang="pl-PL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od budynków</a:t>
            </a:r>
            <a:endParaRPr lang="pl-PL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1510</Words>
  <Application>Microsoft Office PowerPoint</Application>
  <PresentationFormat>Pokaz na ekranie (4:3)</PresentationFormat>
  <Paragraphs>248</Paragraphs>
  <Slides>43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Cyberprzestępczość 2.0</vt:lpstr>
      <vt:lpstr>Cyberprzestępczość</vt:lpstr>
      <vt:lpstr>Media społecznościowe</vt:lpstr>
      <vt:lpstr>Twitter</vt:lpstr>
      <vt:lpstr>Twitter API</vt:lpstr>
      <vt:lpstr>Twitter API</vt:lpstr>
      <vt:lpstr>Twitter</vt:lpstr>
      <vt:lpstr>Twitter API</vt:lpstr>
      <vt:lpstr>GPSVisualizer.com</vt:lpstr>
      <vt:lpstr>Twitter</vt:lpstr>
      <vt:lpstr>Twitter API</vt:lpstr>
      <vt:lpstr>Twitter, podsumowanie</vt:lpstr>
      <vt:lpstr>Twitter</vt:lpstr>
      <vt:lpstr>Prezentacja programu PowerPoint</vt:lpstr>
      <vt:lpstr>Facebook</vt:lpstr>
      <vt:lpstr>Twitter</vt:lpstr>
      <vt:lpstr>Twitter</vt:lpstr>
      <vt:lpstr>Twitter API</vt:lpstr>
      <vt:lpstr>Instagram, a dokumenty…</vt:lpstr>
      <vt:lpstr>Instagram (iconosquare.com)</vt:lpstr>
      <vt:lpstr>Instagram (iconosquare.com)</vt:lpstr>
      <vt:lpstr>Media społecznościowe</vt:lpstr>
      <vt:lpstr>Wygoda przede wszystkim!</vt:lpstr>
      <vt:lpstr>„Zabezpieczenia”, a tworzenie „słupa”</vt:lpstr>
      <vt:lpstr>„Zabezpieczenia”, a tworzenie „słupa”</vt:lpstr>
      <vt:lpstr>„Zabezpieczenia”, a tworzenie „słupa”</vt:lpstr>
      <vt:lpstr>„Zabezpieczenia”, a tworzenie „słupa”</vt:lpstr>
      <vt:lpstr>Ataki APT</vt:lpstr>
      <vt:lpstr>Ataki APT</vt:lpstr>
      <vt:lpstr>Ataki APT</vt:lpstr>
      <vt:lpstr>Ataki APT</vt:lpstr>
      <vt:lpstr>Ataki APT</vt:lpstr>
      <vt:lpstr>Ataki APT</vt:lpstr>
      <vt:lpstr>Ataki APT</vt:lpstr>
      <vt:lpstr>Ataki APT</vt:lpstr>
      <vt:lpstr>Ataki APT</vt:lpstr>
      <vt:lpstr>Ataki APT</vt:lpstr>
      <vt:lpstr>Ataki APT</vt:lpstr>
      <vt:lpstr>Najsłabszym ogniwem w bezpieczeństwie IT jest człowiek, czyli drugi etap ataków APT – uzyskanie dostępu…</vt:lpstr>
      <vt:lpstr>Inżynieria społeczna, inżynieria socjalna, socjotechnika</vt:lpstr>
      <vt:lpstr>Ataki APT</vt:lpstr>
      <vt:lpstr>Ataki APT</vt:lpstr>
      <vt:lpstr>Dziękuje za uwagę!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</dc:creator>
  <cp:lastModifiedBy>Adam</cp:lastModifiedBy>
  <cp:revision>462</cp:revision>
  <dcterms:created xsi:type="dcterms:W3CDTF">2013-11-29T20:07:33Z</dcterms:created>
  <dcterms:modified xsi:type="dcterms:W3CDTF">2015-01-13T17:43:25Z</dcterms:modified>
</cp:coreProperties>
</file>