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clrIdx="0" id="0" initials="" lastIdx="4" name="Adam Ziaja"/>
  <p:cmAuthor clrIdx="1" id="1" initials="" lastIdx="3" name="Maciej Grela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schemas.openxmlformats.org/officeDocument/2006/relationships/slide" Target="slides/slide37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1">
    <p:pos x="6000" y="0"/>
    <p:text>trochę mało tekstu, hmm?</p:text>
  </p:cm>
  <p:cm authorId="1" idx="1">
    <p:pos x="6000" y="100"/>
    <p:text>Ja bym ten slajd połączył z poprzednim - chyba wystarczy powiedzieć, że te pierwsze 2 bajty to OUI i gdzie go znaleźć (np. dać link do tego pliku manuf w wiresharku)</p:text>
  </p:cm>
  <p:cm authorId="0" idx="2">
    <p:pos x="6000" y="200"/>
    <p:text>...raczej odpada bo czasu braknie...</p:text>
  </p:cm>
  <p:cm authorId="0" idx="3">
    <p:pos x="6000" y="300"/>
    <p:text>M, ale chyba możemy sobie już darować bo mamy 30 min na całość...</p:text>
  </p:cm>
  <p:cm authorId="1" idx="2">
    <p:pos x="6000" y="400"/>
    <p:text>M</p:text>
  </p:cm>
  <p:cm authorId="1" idx="3">
    <p:pos x="6000" y="500"/>
    <p:text>M</p:text>
  </p:cm>
  <p:cm authorId="0" idx="4">
    <p:pos x="6000" y="600"/>
    <p:text>nie wiem czy jest sens takie coś robić bo tak będą odkrywać i zaskoczymy ich czymś ;), a dodatkowo to strata czasu kiedy można coś fajnego pokazać i materiału mamy sporo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Shape 3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Shape 3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Puste (bezpieczniejsze) pakiety probe request stanowią 59% wszystkich zebranych pakietów.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Shape 3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Shape 4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Nazwa nic nie mówi, ale w połączeniu z lokalizacją - czyżby sieć domowa w Legionowie, Sowińskiego 16 m.76?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Shape 4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1" name="Shape 421"/>
          <p:cNvSpPr/>
          <p:nvPr>
            <p:ph idx="2" type="sldImg"/>
          </p:nvPr>
        </p:nvSpPr>
        <p:spPr>
          <a:xfrm>
            <a:off x="1371599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/>
          <p:nvPr>
            <p:ph idx="2" type="sldImg"/>
          </p:nvPr>
        </p:nvSpPr>
        <p:spPr>
          <a:xfrm>
            <a:off x="1371599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33" name="Shape 43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100"/>
          </a:p>
        </p:txBody>
      </p:sp>
      <p:sp>
        <p:nvSpPr>
          <p:cNvPr id="434" name="Shape 434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Shape 4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Shape 4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Shape 4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Shape 4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Shape 4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Shape 4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Shape 5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Shape 5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Shape 5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Shape 5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Routery z Aliexpress łączą się do Chin. Backdoor w routerach Netgear.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Shape 5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Shape 5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100"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1371599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t/>
            </a:r>
            <a:endParaRPr sz="1100"/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1371599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100"/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x="1371599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ytuł i zawartość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Slajd tytułow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1143000" y="1122362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1143000" y="3602037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ctr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Nagłówek sekcji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623887" y="1709738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23887" y="4589462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wa elementy zawartości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Porównanie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62984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29840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2" type="body"/>
          </p:nvPr>
        </p:nvSpPr>
        <p:spPr>
          <a:xfrm>
            <a:off x="629840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ylko tytuł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92" name="Shape 92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Pust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Zawartość z podpisem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629840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887390" y="987425"/>
            <a:ext cx="46290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254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62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62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62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62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62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x="629840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Obraz z podpisem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629840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08" name="Shape 108"/>
          <p:cNvSpPr/>
          <p:nvPr>
            <p:ph idx="2" type="pic"/>
          </p:nvPr>
        </p:nvSpPr>
        <p:spPr>
          <a:xfrm>
            <a:off x="3887390" y="987425"/>
            <a:ext cx="46290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5238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61111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29840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ytuł i tekst pionow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ytuł pionowy i teks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3333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ct val="78571"/>
              <a:buNone/>
              <a:defRPr sz="1400"/>
            </a:lvl2pPr>
            <a:lvl3pPr indent="0" lvl="2">
              <a:spcBef>
                <a:spcPts val="0"/>
              </a:spcBef>
              <a:buSzPct val="78571"/>
              <a:buNone/>
              <a:defRPr sz="1400"/>
            </a:lvl3pPr>
            <a:lvl4pPr indent="0" lvl="3">
              <a:spcBef>
                <a:spcPts val="0"/>
              </a:spcBef>
              <a:buSzPct val="78571"/>
              <a:buNone/>
              <a:defRPr sz="1400"/>
            </a:lvl4pPr>
            <a:lvl5pPr indent="0" lvl="4">
              <a:spcBef>
                <a:spcPts val="0"/>
              </a:spcBef>
              <a:buSzPct val="78571"/>
              <a:buNone/>
              <a:defRPr sz="1400"/>
            </a:lvl5pPr>
            <a:lvl6pPr indent="0" lvl="5">
              <a:spcBef>
                <a:spcPts val="0"/>
              </a:spcBef>
              <a:buSzPct val="78571"/>
              <a:buNone/>
              <a:defRPr sz="1400"/>
            </a:lvl6pPr>
            <a:lvl7pPr indent="0" lvl="6">
              <a:spcBef>
                <a:spcPts val="0"/>
              </a:spcBef>
              <a:buSzPct val="78571"/>
              <a:buNone/>
              <a:defRPr sz="1400"/>
            </a:lvl7pPr>
            <a:lvl8pPr indent="0" lvl="7">
              <a:spcBef>
                <a:spcPts val="0"/>
              </a:spcBef>
              <a:buSzPct val="78571"/>
              <a:buNone/>
              <a:defRPr sz="1400"/>
            </a:lvl8pPr>
            <a:lvl9pPr indent="0" lvl="8">
              <a:spcBef>
                <a:spcPts val="0"/>
              </a:spcBef>
              <a:buSzPct val="78571"/>
              <a:buNone/>
              <a:defRPr sz="14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SzPct val="122222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SzPct val="122222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06.jpg"/><Relationship Id="rId5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3.jpg"/><Relationship Id="rId4" Type="http://schemas.openxmlformats.org/officeDocument/2006/relationships/image" Target="../media/image01.png"/><Relationship Id="rId5" Type="http://schemas.openxmlformats.org/officeDocument/2006/relationships/image" Target="../media/image18.png"/><Relationship Id="rId6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Relationship Id="rId4" Type="http://schemas.openxmlformats.org/officeDocument/2006/relationships/image" Target="../media/image22.png"/><Relationship Id="rId5" Type="http://schemas.openxmlformats.org/officeDocument/2006/relationships/image" Target="../media/image25.png"/><Relationship Id="rId6" Type="http://schemas.openxmlformats.org/officeDocument/2006/relationships/image" Target="../media/image03.jpg"/><Relationship Id="rId7" Type="http://schemas.openxmlformats.org/officeDocument/2006/relationships/image" Target="../media/image0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png"/><Relationship Id="rId4" Type="http://schemas.openxmlformats.org/officeDocument/2006/relationships/image" Target="../media/image44.png"/><Relationship Id="rId9" Type="http://schemas.openxmlformats.org/officeDocument/2006/relationships/image" Target="../media/image01.png"/><Relationship Id="rId5" Type="http://schemas.openxmlformats.org/officeDocument/2006/relationships/image" Target="../media/image31.png"/><Relationship Id="rId6" Type="http://schemas.openxmlformats.org/officeDocument/2006/relationships/hyperlink" Target="https://github.com/bezprzewodowe/niebezpieczenstwo/" TargetMode="External"/><Relationship Id="rId7" Type="http://schemas.openxmlformats.org/officeDocument/2006/relationships/image" Target="../media/image16.jpg"/><Relationship Id="rId8" Type="http://schemas.openxmlformats.org/officeDocument/2006/relationships/image" Target="../media/image0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Relationship Id="rId4" Type="http://schemas.openxmlformats.org/officeDocument/2006/relationships/hyperlink" Target="https://github.com/bezprzewodowe/niebezpieczenstwo/" TargetMode="External"/><Relationship Id="rId5" Type="http://schemas.openxmlformats.org/officeDocument/2006/relationships/image" Target="../media/image16.jpg"/><Relationship Id="rId6" Type="http://schemas.openxmlformats.org/officeDocument/2006/relationships/image" Target="../media/image19.png"/><Relationship Id="rId7" Type="http://schemas.openxmlformats.org/officeDocument/2006/relationships/image" Target="../media/image03.jpg"/><Relationship Id="rId8" Type="http://schemas.openxmlformats.org/officeDocument/2006/relationships/image" Target="../media/image0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2.png"/><Relationship Id="rId4" Type="http://schemas.openxmlformats.org/officeDocument/2006/relationships/image" Target="../media/image05.png"/><Relationship Id="rId9" Type="http://schemas.openxmlformats.org/officeDocument/2006/relationships/hyperlink" Target="https://github.com/bezprzewodowe/niebezpieczenstwo/" TargetMode="External"/><Relationship Id="rId5" Type="http://schemas.openxmlformats.org/officeDocument/2006/relationships/image" Target="../media/image21.jpg"/><Relationship Id="rId6" Type="http://schemas.openxmlformats.org/officeDocument/2006/relationships/image" Target="../media/image23.jpg"/><Relationship Id="rId7" Type="http://schemas.openxmlformats.org/officeDocument/2006/relationships/image" Target="../media/image03.jpg"/><Relationship Id="rId8" Type="http://schemas.openxmlformats.org/officeDocument/2006/relationships/image" Target="../media/image0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1.png"/><Relationship Id="rId4" Type="http://schemas.openxmlformats.org/officeDocument/2006/relationships/image" Target="../media/image16.jpg"/><Relationship Id="rId5" Type="http://schemas.openxmlformats.org/officeDocument/2006/relationships/image" Target="../media/image19.png"/><Relationship Id="rId6" Type="http://schemas.openxmlformats.org/officeDocument/2006/relationships/image" Target="../media/image03.jpg"/><Relationship Id="rId7" Type="http://schemas.openxmlformats.org/officeDocument/2006/relationships/image" Target="../media/image01.png"/><Relationship Id="rId8" Type="http://schemas.openxmlformats.org/officeDocument/2006/relationships/hyperlink" Target="https://github.com/bezprzewodowe/niebezpieczenstwo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5.png"/><Relationship Id="rId4" Type="http://schemas.openxmlformats.org/officeDocument/2006/relationships/hyperlink" Target="https://github.com/bezprzewodowe/niebezpieczenstwo/" TargetMode="External"/><Relationship Id="rId5" Type="http://schemas.openxmlformats.org/officeDocument/2006/relationships/image" Target="../media/image03.jpg"/><Relationship Id="rId6" Type="http://schemas.openxmlformats.org/officeDocument/2006/relationships/image" Target="../media/image0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jpg"/><Relationship Id="rId4" Type="http://schemas.openxmlformats.org/officeDocument/2006/relationships/image" Target="../media/image03.jpg"/><Relationship Id="rId5" Type="http://schemas.openxmlformats.org/officeDocument/2006/relationships/image" Target="../media/image0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3.jpg"/><Relationship Id="rId4" Type="http://schemas.openxmlformats.org/officeDocument/2006/relationships/image" Target="../media/image0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3.jpg"/><Relationship Id="rId4" Type="http://schemas.openxmlformats.org/officeDocument/2006/relationships/image" Target="../media/image01.png"/><Relationship Id="rId5" Type="http://schemas.openxmlformats.org/officeDocument/2006/relationships/image" Target="../media/image5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adamziaja.com" TargetMode="External"/><Relationship Id="rId4" Type="http://schemas.openxmlformats.org/officeDocument/2006/relationships/hyperlink" Target="http://github.com/mgrela" TargetMode="External"/><Relationship Id="rId5" Type="http://schemas.openxmlformats.org/officeDocument/2006/relationships/image" Target="../media/image01.png"/><Relationship Id="rId6" Type="http://schemas.openxmlformats.org/officeDocument/2006/relationships/image" Target="../media/image03.jpg"/><Relationship Id="rId7" Type="http://schemas.openxmlformats.org/officeDocument/2006/relationships/image" Target="../media/image0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3.jpg"/><Relationship Id="rId4" Type="http://schemas.openxmlformats.org/officeDocument/2006/relationships/image" Target="../media/image0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Relationship Id="rId4" Type="http://schemas.openxmlformats.org/officeDocument/2006/relationships/image" Target="../media/image30.png"/><Relationship Id="rId5" Type="http://schemas.openxmlformats.org/officeDocument/2006/relationships/image" Target="../media/image29.png"/><Relationship Id="rId6" Type="http://schemas.openxmlformats.org/officeDocument/2006/relationships/image" Target="../media/image33.png"/><Relationship Id="rId7" Type="http://schemas.openxmlformats.org/officeDocument/2006/relationships/image" Target="../media/image03.jpg"/><Relationship Id="rId8" Type="http://schemas.openxmlformats.org/officeDocument/2006/relationships/image" Target="../media/image0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7.png"/><Relationship Id="rId4" Type="http://schemas.openxmlformats.org/officeDocument/2006/relationships/image" Target="../media/image52.png"/><Relationship Id="rId5" Type="http://schemas.openxmlformats.org/officeDocument/2006/relationships/image" Target="../media/image03.jpg"/><Relationship Id="rId6" Type="http://schemas.openxmlformats.org/officeDocument/2006/relationships/image" Target="../media/image0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jpg"/><Relationship Id="rId4" Type="http://schemas.openxmlformats.org/officeDocument/2006/relationships/image" Target="../media/image03.jpg"/><Relationship Id="rId5" Type="http://schemas.openxmlformats.org/officeDocument/2006/relationships/image" Target="../media/image0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ardriving.adamziaja.com" TargetMode="External"/><Relationship Id="rId4" Type="http://schemas.openxmlformats.org/officeDocument/2006/relationships/hyperlink" Target="http://wardriving.adamziaja.com" TargetMode="External"/><Relationship Id="rId9" Type="http://schemas.openxmlformats.org/officeDocument/2006/relationships/image" Target="../media/image01.png"/><Relationship Id="rId5" Type="http://schemas.openxmlformats.org/officeDocument/2006/relationships/image" Target="../media/image35.jp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0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ardriving.adamziaja.com" TargetMode="External"/><Relationship Id="rId4" Type="http://schemas.openxmlformats.org/officeDocument/2006/relationships/hyperlink" Target="http://wardriving.adamziaja.com" TargetMode="External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03.jpg"/><Relationship Id="rId8" Type="http://schemas.openxmlformats.org/officeDocument/2006/relationships/image" Target="../media/image0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ardriving.adamziaja.com" TargetMode="External"/><Relationship Id="rId4" Type="http://schemas.openxmlformats.org/officeDocument/2006/relationships/hyperlink" Target="http://wardriving.adamziaja.com" TargetMode="External"/><Relationship Id="rId5" Type="http://schemas.openxmlformats.org/officeDocument/2006/relationships/image" Target="../media/image50.png"/><Relationship Id="rId6" Type="http://schemas.openxmlformats.org/officeDocument/2006/relationships/image" Target="../media/image03.jpg"/><Relationship Id="rId7" Type="http://schemas.openxmlformats.org/officeDocument/2006/relationships/image" Target="../media/image0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9.jpg"/><Relationship Id="rId4" Type="http://schemas.openxmlformats.org/officeDocument/2006/relationships/image" Target="../media/image03.jpg"/><Relationship Id="rId5" Type="http://schemas.openxmlformats.org/officeDocument/2006/relationships/image" Target="../media/image0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adamziaja.com/misc/vectra.php" TargetMode="External"/><Relationship Id="rId4" Type="http://schemas.openxmlformats.org/officeDocument/2006/relationships/image" Target="../media/image03.jpg"/><Relationship Id="rId5" Type="http://schemas.openxmlformats.org/officeDocument/2006/relationships/image" Target="../media/image0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niebezpiecznik.pl/post/lamacz-hasel-do-sieci-wi-fi-dla-niektorych-routerow-upc/" TargetMode="External"/><Relationship Id="rId4" Type="http://schemas.openxmlformats.org/officeDocument/2006/relationships/image" Target="../media/image40.jpg"/><Relationship Id="rId5" Type="http://schemas.openxmlformats.org/officeDocument/2006/relationships/image" Target="../media/image03.jpg"/><Relationship Id="rId6" Type="http://schemas.openxmlformats.org/officeDocument/2006/relationships/image" Target="../media/image0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jpg"/><Relationship Id="rId4" Type="http://schemas.openxmlformats.org/officeDocument/2006/relationships/image" Target="../media/image0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1.jpg"/><Relationship Id="rId4" Type="http://schemas.openxmlformats.org/officeDocument/2006/relationships/image" Target="../media/image03.jpg"/><Relationship Id="rId5" Type="http://schemas.openxmlformats.org/officeDocument/2006/relationships/image" Target="../media/image0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8.png"/><Relationship Id="rId4" Type="http://schemas.openxmlformats.org/officeDocument/2006/relationships/image" Target="../media/image03.jpg"/><Relationship Id="rId5" Type="http://schemas.openxmlformats.org/officeDocument/2006/relationships/image" Target="../media/image0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3.png"/><Relationship Id="rId4" Type="http://schemas.openxmlformats.org/officeDocument/2006/relationships/image" Target="../media/image03.jpg"/><Relationship Id="rId5" Type="http://schemas.openxmlformats.org/officeDocument/2006/relationships/image" Target="../media/image0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3.png"/><Relationship Id="rId4" Type="http://schemas.openxmlformats.org/officeDocument/2006/relationships/image" Target="../media/image03.jpg"/><Relationship Id="rId5" Type="http://schemas.openxmlformats.org/officeDocument/2006/relationships/image" Target="../media/image0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www.youtube.com/watch?v=5gf6mFz1rPM" TargetMode="External"/><Relationship Id="rId4" Type="http://schemas.openxmlformats.org/officeDocument/2006/relationships/image" Target="../media/image03.jpg"/><Relationship Id="rId5" Type="http://schemas.openxmlformats.org/officeDocument/2006/relationships/image" Target="../media/image0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5.jpg"/><Relationship Id="rId4" Type="http://schemas.openxmlformats.org/officeDocument/2006/relationships/image" Target="../media/image03.jpg"/><Relationship Id="rId5" Type="http://schemas.openxmlformats.org/officeDocument/2006/relationships/image" Target="../media/image0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6.jpg"/><Relationship Id="rId4" Type="http://schemas.openxmlformats.org/officeDocument/2006/relationships/image" Target="../media/image03.jpg"/><Relationship Id="rId5" Type="http://schemas.openxmlformats.org/officeDocument/2006/relationships/image" Target="../media/image0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hyperlink" Target="mailto:adam@adamziaja.com" TargetMode="External"/><Relationship Id="rId4" Type="http://schemas.openxmlformats.org/officeDocument/2006/relationships/hyperlink" Target="mailto:enki@fsck.pl" TargetMode="External"/><Relationship Id="rId9" Type="http://schemas.openxmlformats.org/officeDocument/2006/relationships/image" Target="../media/image49.png"/><Relationship Id="rId5" Type="http://schemas.openxmlformats.org/officeDocument/2006/relationships/hyperlink" Target="https://github.com/bezprzewodowe/niebezpieczenstwo" TargetMode="External"/><Relationship Id="rId6" Type="http://schemas.openxmlformats.org/officeDocument/2006/relationships/image" Target="../media/image06.jpg"/><Relationship Id="rId7" Type="http://schemas.openxmlformats.org/officeDocument/2006/relationships/image" Target="../media/image03.jpg"/><Relationship Id="rId8" Type="http://schemas.openxmlformats.org/officeDocument/2006/relationships/image" Target="../media/image0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png"/><Relationship Id="rId4" Type="http://schemas.openxmlformats.org/officeDocument/2006/relationships/image" Target="../media/image04.png"/><Relationship Id="rId5" Type="http://schemas.openxmlformats.org/officeDocument/2006/relationships/image" Target="../media/image03.jpg"/><Relationship Id="rId6" Type="http://schemas.openxmlformats.org/officeDocument/2006/relationships/image" Target="../media/image0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jpg"/><Relationship Id="rId4" Type="http://schemas.openxmlformats.org/officeDocument/2006/relationships/image" Target="../media/image01.png"/><Relationship Id="rId5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png"/><Relationship Id="rId4" Type="http://schemas.openxmlformats.org/officeDocument/2006/relationships/image" Target="../media/image14.png"/><Relationship Id="rId5" Type="http://schemas.openxmlformats.org/officeDocument/2006/relationships/image" Target="../media/image03.jpg"/><Relationship Id="rId6" Type="http://schemas.openxmlformats.org/officeDocument/2006/relationships/image" Target="../media/image01.png"/><Relationship Id="rId7" Type="http://schemas.openxmlformats.org/officeDocument/2006/relationships/image" Target="../media/image0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png"/><Relationship Id="rId4" Type="http://schemas.openxmlformats.org/officeDocument/2006/relationships/image" Target="../media/image11.png"/><Relationship Id="rId5" Type="http://schemas.openxmlformats.org/officeDocument/2006/relationships/image" Target="../media/image03.jpg"/><Relationship Id="rId6" Type="http://schemas.openxmlformats.org/officeDocument/2006/relationships/image" Target="../media/image01.png"/><Relationship Id="rId7" Type="http://schemas.openxmlformats.org/officeDocument/2006/relationships/image" Target="../media/image0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9.png"/><Relationship Id="rId4" Type="http://schemas.openxmlformats.org/officeDocument/2006/relationships/image" Target="../media/image10.png"/><Relationship Id="rId10" Type="http://schemas.openxmlformats.org/officeDocument/2006/relationships/image" Target="../media/image01.png"/><Relationship Id="rId9" Type="http://schemas.openxmlformats.org/officeDocument/2006/relationships/image" Target="../media/image03.jpg"/><Relationship Id="rId5" Type="http://schemas.openxmlformats.org/officeDocument/2006/relationships/image" Target="../media/image12.png"/><Relationship Id="rId6" Type="http://schemas.openxmlformats.org/officeDocument/2006/relationships/image" Target="../media/image08.png"/><Relationship Id="rId7" Type="http://schemas.openxmlformats.org/officeDocument/2006/relationships/image" Target="../media/image13.png"/><Relationship Id="rId8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3.jpg"/><Relationship Id="rId4" Type="http://schemas.openxmlformats.org/officeDocument/2006/relationships/image" Target="../media/image0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ctrTitle"/>
          </p:nvPr>
        </p:nvSpPr>
        <p:spPr>
          <a:xfrm>
            <a:off x="757650" y="2634937"/>
            <a:ext cx="7628700" cy="1878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 sz="6000"/>
              <a:t>Bezprzewodowe (nie)bezpieczeństwo</a:t>
            </a:r>
          </a:p>
        </p:txBody>
      </p:sp>
      <p:sp>
        <p:nvSpPr>
          <p:cNvPr id="130" name="Shape 130"/>
          <p:cNvSpPr txBox="1"/>
          <p:nvPr>
            <p:ph idx="1" type="subTitle"/>
          </p:nvPr>
        </p:nvSpPr>
        <p:spPr>
          <a:xfrm>
            <a:off x="1636050" y="4845362"/>
            <a:ext cx="5871900" cy="731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 sz="3600">
                <a:solidFill>
                  <a:srgbClr val="000000"/>
                </a:solidFill>
              </a:rPr>
              <a:t>Adam Ziaja, Maciej Grela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2"/>
            <a:ext cx="9143998" cy="685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72787"/>
            <a:ext cx="9143998" cy="685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95737" y="1205337"/>
            <a:ext cx="1152525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/>
              <a:t>Narzędzia - WiGLE.net</a:t>
            </a:r>
          </a:p>
        </p:txBody>
      </p:sp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207399"/>
            <a:ext cx="1655775" cy="6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3275" y="6335050"/>
            <a:ext cx="1487675" cy="32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3451" y="3747599"/>
            <a:ext cx="4169749" cy="245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0100" y="1307875"/>
            <a:ext cx="6398200" cy="332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/>
              <a:t>Jak z dokładnością danych?</a:t>
            </a:r>
          </a:p>
        </p:txBody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311700" y="1536633"/>
            <a:ext cx="8520600" cy="222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9900"/>
              </a:buClr>
              <a:buChar char="■"/>
            </a:pPr>
            <a:r>
              <a:rPr lang="en-GB">
                <a:solidFill>
                  <a:schemeClr val="dk1"/>
                </a:solidFill>
              </a:rPr>
              <a:t>zbadaliśmy 1429 unikalnych SSID</a:t>
            </a:r>
          </a:p>
          <a:p>
            <a:pPr indent="-228600" lvl="0" marL="457200" rtl="0">
              <a:spcBef>
                <a:spcPts val="0"/>
              </a:spcBef>
              <a:buClr>
                <a:srgbClr val="FF9900"/>
              </a:buClr>
              <a:buChar char="■"/>
            </a:pPr>
            <a:r>
              <a:rPr lang="en-GB">
                <a:solidFill>
                  <a:schemeClr val="dk1"/>
                </a:solidFill>
              </a:rPr>
              <a:t>63% z nich może być w praktyce przydatne do lokalizacji (wielu nazw ESSID nie ma w bazie, wiele ESSID nie jest wystarczająco unikalne - np. AndroidAP, linksys, Dom itp)</a:t>
            </a:r>
          </a:p>
          <a:p>
            <a:pPr indent="-228600" lvl="0" marL="457200" rtl="0">
              <a:spcBef>
                <a:spcPts val="0"/>
              </a:spcBef>
              <a:buClr>
                <a:srgbClr val="FF9900"/>
              </a:buClr>
              <a:buChar char="■"/>
            </a:pPr>
            <a:r>
              <a:rPr lang="en-GB">
                <a:solidFill>
                  <a:schemeClr val="dk1"/>
                </a:solidFill>
              </a:rPr>
              <a:t>lokalizacja w promieniu kilkudziesięciu metrów</a:t>
            </a:r>
          </a:p>
        </p:txBody>
      </p:sp>
      <p:pic>
        <p:nvPicPr>
          <p:cNvPr id="246" name="Shape 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725" y="3860366"/>
            <a:ext cx="2735350" cy="129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5575" y="3860366"/>
            <a:ext cx="1733550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30058" y="3835794"/>
            <a:ext cx="2408184" cy="220857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/>
          <p:nvPr/>
        </p:nvSpPr>
        <p:spPr>
          <a:xfrm>
            <a:off x="332725" y="4798308"/>
            <a:ext cx="777300" cy="4632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2492425" y="3758966"/>
            <a:ext cx="777300" cy="4632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3435575" y="5463766"/>
            <a:ext cx="484200" cy="5121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3989425" y="3794266"/>
            <a:ext cx="1040400" cy="21033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7260950" y="3896783"/>
            <a:ext cx="777300" cy="4632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5951175" y="4480458"/>
            <a:ext cx="1733400" cy="10989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55" name="Shape 2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6207399"/>
            <a:ext cx="1655775" cy="6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13275" y="6335050"/>
            <a:ext cx="1487675" cy="3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2074122" y="394400"/>
            <a:ext cx="44067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Automatyzacja WiGLE.net</a:t>
            </a:r>
          </a:p>
        </p:txBody>
      </p:sp>
      <p:pic>
        <p:nvPicPr>
          <p:cNvPr id="262" name="Shape 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713" y="1165656"/>
            <a:ext cx="5248999" cy="323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8087" y="2731400"/>
            <a:ext cx="2650199" cy="251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1412" y="2731400"/>
            <a:ext cx="2520748" cy="25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 txBox="1"/>
          <p:nvPr/>
        </p:nvSpPr>
        <p:spPr>
          <a:xfrm>
            <a:off x="733416" y="1991441"/>
            <a:ext cx="4832400" cy="8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>
                <a:solidFill>
                  <a:srgbClr val="FFFFFF"/>
                </a:solidFill>
              </a:rPr>
              <a:t>pozycja GPS z WiGLE to pozycja gdzie wykryto siec, a nie gdzie znajduje się AP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1050062" y="4437033"/>
            <a:ext cx="21924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>
                <a:solidFill>
                  <a:srgbClr val="FF0000"/>
                </a:solidFill>
              </a:rPr>
              <a:t>odległość </a:t>
            </a:r>
            <a:r>
              <a:rPr b="1" lang="en-GB">
                <a:solidFill>
                  <a:srgbClr val="FF0000"/>
                </a:solidFill>
              </a:rPr>
              <a:t>50m</a:t>
            </a:r>
            <a:r>
              <a:rPr lang="en-GB">
                <a:solidFill>
                  <a:srgbClr val="FF0000"/>
                </a:solidFill>
              </a:rPr>
              <a:t> od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GB">
                <a:solidFill>
                  <a:srgbClr val="FF0000"/>
                </a:solidFill>
              </a:rPr>
              <a:t>“prawdziwej” lokalizacji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6545162" y="5183408"/>
            <a:ext cx="1623599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-GB"/>
              <a:t>Niebezpiecznik.pl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3522187" y="5183400"/>
            <a:ext cx="22956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-GB"/>
              <a:t>Niebezpiecznik.pl GUEST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1863900" y="5715100"/>
            <a:ext cx="54162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u="sng">
                <a:solidFill>
                  <a:schemeClr val="hlink"/>
                </a:solidFill>
                <a:hlinkClick r:id="rId6"/>
              </a:rPr>
              <a:t>https://github.com/bezprzewodowe/niebezpieczenstwo/</a:t>
            </a:r>
            <a:r>
              <a:rPr lang="en-GB"/>
              <a:t> - wigle.py</a:t>
            </a:r>
          </a:p>
        </p:txBody>
      </p:sp>
      <p:pic>
        <p:nvPicPr>
          <p:cNvPr id="270" name="Shape 27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14358" y="394400"/>
            <a:ext cx="555518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6207399"/>
            <a:ext cx="1655775" cy="6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13275" y="6335050"/>
            <a:ext cx="1487675" cy="324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3" name="Shape 273"/>
          <p:cNvCxnSpPr/>
          <p:nvPr/>
        </p:nvCxnSpPr>
        <p:spPr>
          <a:xfrm rot="10800000">
            <a:off x="4640075" y="3468875"/>
            <a:ext cx="79800" cy="461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-GB" sz="3000">
                <a:solidFill>
                  <a:srgbClr val="000000"/>
                </a:solidFill>
              </a:rPr>
              <a:t>WiGLE.net </a:t>
            </a:r>
            <a:r>
              <a:rPr b="1" lang="en-GB" sz="3000">
                <a:solidFill>
                  <a:srgbClr val="FF0000"/>
                </a:solidFill>
              </a:rPr>
              <a:t>+</a:t>
            </a:r>
            <a:r>
              <a:rPr lang="en-GB" sz="3000">
                <a:solidFill>
                  <a:srgbClr val="000000"/>
                </a:solidFill>
              </a:rPr>
              <a:t> Google Maps</a:t>
            </a:r>
          </a:p>
        </p:txBody>
      </p:sp>
      <p:pic>
        <p:nvPicPr>
          <p:cNvPr id="279" name="Shape 2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049" y="1594500"/>
            <a:ext cx="8361900" cy="114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 txBox="1"/>
          <p:nvPr/>
        </p:nvSpPr>
        <p:spPr>
          <a:xfrm>
            <a:off x="1557450" y="5380666"/>
            <a:ext cx="60291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https://github.com/bezprzewodowe/niebezpieczenstwo/</a:t>
            </a:r>
            <a:r>
              <a:rPr lang="en-GB"/>
              <a:t> - revgeocode.py</a:t>
            </a:r>
          </a:p>
        </p:txBody>
      </p:sp>
      <p:pic>
        <p:nvPicPr>
          <p:cNvPr id="281" name="Shape 2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46425" y="3435001"/>
            <a:ext cx="1500471" cy="146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69104" y="3542438"/>
            <a:ext cx="1376721" cy="13038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3" name="Shape 283"/>
          <p:cNvCxnSpPr/>
          <p:nvPr/>
        </p:nvCxnSpPr>
        <p:spPr>
          <a:xfrm>
            <a:off x="3922250" y="4180233"/>
            <a:ext cx="12762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84" name="Shape 284"/>
          <p:cNvSpPr txBox="1"/>
          <p:nvPr/>
        </p:nvSpPr>
        <p:spPr>
          <a:xfrm>
            <a:off x="1280937" y="3940833"/>
            <a:ext cx="6921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800"/>
              <a:t>GPS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6894062" y="3949700"/>
            <a:ext cx="9690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/>
              <a:t>adres :)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3705849" y="3266700"/>
            <a:ext cx="17859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800"/>
              <a:t>“</a:t>
            </a:r>
            <a:r>
              <a:rPr i="1" lang="en-GB" sz="1800"/>
              <a:t>odwrotne</a:t>
            </a:r>
            <a:br>
              <a:rPr i="1" lang="en-GB" sz="1800"/>
            </a:br>
            <a:r>
              <a:rPr i="1" lang="en-GB" sz="1800"/>
              <a:t>geokodowanie</a:t>
            </a:r>
            <a:r>
              <a:rPr lang="en-GB" sz="1800"/>
              <a:t>”</a:t>
            </a:r>
          </a:p>
        </p:txBody>
      </p:sp>
      <p:pic>
        <p:nvPicPr>
          <p:cNvPr id="287" name="Shape 28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6207399"/>
            <a:ext cx="1655775" cy="6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Shape 28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13275" y="6335050"/>
            <a:ext cx="1487675" cy="3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Shape 2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0162" y="2309549"/>
            <a:ext cx="6238875" cy="360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Shape 2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5949" y="1096199"/>
            <a:ext cx="932100" cy="93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39314" y="1038700"/>
            <a:ext cx="1699274" cy="104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Shape 29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42561" y="1269232"/>
            <a:ext cx="1942149" cy="5860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7" name="Shape 297"/>
          <p:cNvCxnSpPr/>
          <p:nvPr/>
        </p:nvCxnSpPr>
        <p:spPr>
          <a:xfrm flipH="1" rot="10800000">
            <a:off x="776837" y="4296900"/>
            <a:ext cx="494400" cy="2466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298" name="Shape 29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6207399"/>
            <a:ext cx="1655775" cy="6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Shape 29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13275" y="6335050"/>
            <a:ext cx="1487675" cy="324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0" name="Shape 300"/>
          <p:cNvCxnSpPr/>
          <p:nvPr/>
        </p:nvCxnSpPr>
        <p:spPr>
          <a:xfrm rot="10800000">
            <a:off x="3947725" y="4309200"/>
            <a:ext cx="747600" cy="166500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01" name="Shape 301"/>
          <p:cNvSpPr/>
          <p:nvPr/>
        </p:nvSpPr>
        <p:spPr>
          <a:xfrm>
            <a:off x="1400611" y="962900"/>
            <a:ext cx="3825900" cy="1162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 txBox="1"/>
          <p:nvPr/>
        </p:nvSpPr>
        <p:spPr>
          <a:xfrm>
            <a:off x="207000" y="4467300"/>
            <a:ext cx="6849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SSID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4695325" y="4323300"/>
            <a:ext cx="6849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FFFFFF"/>
                </a:solidFill>
              </a:rPr>
              <a:t>MAC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1618500" y="6066475"/>
            <a:ext cx="56022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u="sng">
                <a:solidFill>
                  <a:schemeClr val="hlink"/>
                </a:solidFill>
                <a:hlinkClick r:id="rId9"/>
              </a:rPr>
              <a:t>https://github.com/bezprzewodowe/niebezpieczenstwo/</a:t>
            </a:r>
            <a:r>
              <a:rPr lang="en-GB"/>
              <a:t> - probe.py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4585550" y="2819650"/>
            <a:ext cx="25428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i="1" lang="en-GB">
                <a:solidFill>
                  <a:srgbClr val="FFFFFF"/>
                </a:solidFill>
              </a:rPr>
              <a:t>...automatyczne parsowanie ruchu sieciowego,</a:t>
            </a:r>
          </a:p>
          <a:p>
            <a:pPr lvl="0" algn="ctr">
              <a:spcBef>
                <a:spcPts val="0"/>
              </a:spcBef>
              <a:buNone/>
            </a:pPr>
            <a:r>
              <a:rPr i="1" lang="en-GB">
                <a:solidFill>
                  <a:srgbClr val="FFFFFF"/>
                </a:solidFill>
              </a:rPr>
              <a:t>możliwa również wersja “live”</a:t>
            </a:r>
          </a:p>
        </p:txBody>
      </p:sp>
      <p:sp>
        <p:nvSpPr>
          <p:cNvPr id="306" name="Shape 306"/>
          <p:cNvSpPr txBox="1"/>
          <p:nvPr>
            <p:ph type="title"/>
          </p:nvPr>
        </p:nvSpPr>
        <p:spPr>
          <a:xfrm>
            <a:off x="311700" y="136166"/>
            <a:ext cx="8520600" cy="763500"/>
          </a:xfrm>
          <a:prstGeom prst="rect">
            <a:avLst/>
          </a:prstGeom>
        </p:spPr>
        <p:txBody>
          <a:bodyPr anchorCtr="0" anchor="ctr" bIns="68575" lIns="68575" rIns="68575" tIns="6857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/>
              <a:t>Pełna automatyzacja całego procesu :)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Shape 3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415" y="889466"/>
            <a:ext cx="6238875" cy="360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6153" y="889466"/>
            <a:ext cx="1067649" cy="110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03753" y="2099654"/>
            <a:ext cx="1180050" cy="1180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4" name="Shape 314"/>
          <p:cNvCxnSpPr/>
          <p:nvPr/>
        </p:nvCxnSpPr>
        <p:spPr>
          <a:xfrm rot="10800000">
            <a:off x="621303" y="4524949"/>
            <a:ext cx="134400" cy="665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15" name="Shape 315"/>
          <p:cNvSpPr txBox="1"/>
          <p:nvPr/>
        </p:nvSpPr>
        <p:spPr>
          <a:xfrm>
            <a:off x="3234328" y="4670139"/>
            <a:ext cx="34380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-GB"/>
              <a:t>bardziej unikalny SSID to lepsze wyniki</a:t>
            </a:r>
          </a:p>
        </p:txBody>
      </p:sp>
      <p:cxnSp>
        <p:nvCxnSpPr>
          <p:cNvPr id="316" name="Shape 316"/>
          <p:cNvCxnSpPr/>
          <p:nvPr/>
        </p:nvCxnSpPr>
        <p:spPr>
          <a:xfrm rot="10800000">
            <a:off x="2831103" y="4524949"/>
            <a:ext cx="134400" cy="665100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317" name="Shape 3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6207399"/>
            <a:ext cx="1655775" cy="6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Shape 3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13275" y="6335050"/>
            <a:ext cx="1487675" cy="3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Shape 319"/>
          <p:cNvSpPr txBox="1"/>
          <p:nvPr/>
        </p:nvSpPr>
        <p:spPr>
          <a:xfrm>
            <a:off x="1378509" y="5524833"/>
            <a:ext cx="56022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u="sng">
                <a:solidFill>
                  <a:schemeClr val="hlink"/>
                </a:solidFill>
                <a:hlinkClick r:id="rId8"/>
              </a:rPr>
              <a:t>https://github.com/bezprzewodowe/niebezpieczenstwo/</a:t>
            </a:r>
            <a:r>
              <a:rPr lang="en-GB"/>
              <a:t> - geo.py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7953209" y="1221261"/>
            <a:ext cx="692100" cy="437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/>
              <a:t>GPS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7893284" y="2471150"/>
            <a:ext cx="795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/>
              <a:t>adres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Shape 3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4250" y="690219"/>
            <a:ext cx="5435500" cy="502036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Shape 327"/>
          <p:cNvSpPr txBox="1"/>
          <p:nvPr/>
        </p:nvSpPr>
        <p:spPr>
          <a:xfrm>
            <a:off x="1770900" y="5837875"/>
            <a:ext cx="56022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https://github.com/bezprzewodowe/niebezpieczenstwo/</a:t>
            </a:r>
            <a:r>
              <a:rPr lang="en-GB"/>
              <a:t> - probe.php</a:t>
            </a:r>
          </a:p>
        </p:txBody>
      </p:sp>
      <p:sp>
        <p:nvSpPr>
          <p:cNvPr id="328" name="Shape 328"/>
          <p:cNvSpPr txBox="1"/>
          <p:nvPr/>
        </p:nvSpPr>
        <p:spPr>
          <a:xfrm>
            <a:off x="2006650" y="331900"/>
            <a:ext cx="647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MAC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2952300" y="331900"/>
            <a:ext cx="647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SSID</a:t>
            </a:r>
          </a:p>
        </p:txBody>
      </p:sp>
      <p:sp>
        <p:nvSpPr>
          <p:cNvPr id="330" name="Shape 330"/>
          <p:cNvSpPr txBox="1"/>
          <p:nvPr/>
        </p:nvSpPr>
        <p:spPr>
          <a:xfrm>
            <a:off x="4178200" y="331900"/>
            <a:ext cx="647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GPS</a:t>
            </a:r>
          </a:p>
        </p:txBody>
      </p:sp>
      <p:sp>
        <p:nvSpPr>
          <p:cNvPr id="331" name="Shape 331"/>
          <p:cNvSpPr txBox="1"/>
          <p:nvPr/>
        </p:nvSpPr>
        <p:spPr>
          <a:xfrm>
            <a:off x="5583625" y="331900"/>
            <a:ext cx="647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adres</a:t>
            </a:r>
          </a:p>
        </p:txBody>
      </p:sp>
      <p:pic>
        <p:nvPicPr>
          <p:cNvPr id="332" name="Shape 3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207399"/>
            <a:ext cx="1655775" cy="6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Shape 3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13275" y="6335050"/>
            <a:ext cx="1487675" cy="3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type="title"/>
          </p:nvPr>
        </p:nvSpPr>
        <p:spPr>
          <a:xfrm>
            <a:off x="311700" y="566400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/>
              <a:t>Zebraliśmy więcej danych</a:t>
            </a:r>
          </a:p>
        </p:txBody>
      </p:sp>
      <p:pic>
        <p:nvPicPr>
          <p:cNvPr id="339" name="Shape 3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9174" y="1484966"/>
            <a:ext cx="5286725" cy="3965052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Shape 340"/>
          <p:cNvSpPr txBox="1"/>
          <p:nvPr/>
        </p:nvSpPr>
        <p:spPr>
          <a:xfrm>
            <a:off x="150400" y="4262400"/>
            <a:ext cx="3062999" cy="1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access pointy uruchomione w trybie CWIDS (Cisco Wireless Intrustion Detection System)</a:t>
            </a:r>
          </a:p>
        </p:txBody>
      </p:sp>
      <p:sp>
        <p:nvSpPr>
          <p:cNvPr id="341" name="Shape 341"/>
          <p:cNvSpPr txBox="1"/>
          <p:nvPr/>
        </p:nvSpPr>
        <p:spPr>
          <a:xfrm>
            <a:off x="98649" y="2278866"/>
            <a:ext cx="31665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profesjonalny agregator pakietów :)</a:t>
            </a:r>
          </a:p>
        </p:txBody>
      </p:sp>
      <p:cxnSp>
        <p:nvCxnSpPr>
          <p:cNvPr id="342" name="Shape 342"/>
          <p:cNvCxnSpPr/>
          <p:nvPr/>
        </p:nvCxnSpPr>
        <p:spPr>
          <a:xfrm flipH="1" rot="10800000">
            <a:off x="3191900" y="4101133"/>
            <a:ext cx="2558100" cy="576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43" name="Shape 343"/>
          <p:cNvCxnSpPr>
            <a:stCxn id="341" idx="3"/>
          </p:cNvCxnSpPr>
          <p:nvPr/>
        </p:nvCxnSpPr>
        <p:spPr>
          <a:xfrm>
            <a:off x="3265150" y="2545866"/>
            <a:ext cx="3498900" cy="829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344" name="Shape 3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207399"/>
            <a:ext cx="1655775" cy="6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Shape 3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3275" y="6335050"/>
            <a:ext cx="1487675" cy="3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/>
              <a:t>Narzędzia - Scapy</a:t>
            </a:r>
          </a:p>
        </p:txBody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311700" y="16714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class CWIDSFrame(Packet): </a:t>
            </a:r>
          </a:p>
          <a:p>
            <a:pPr indent="457200"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name = 'CWIDS packet '</a:t>
            </a:r>
          </a:p>
          <a:p>
            <a:pPr indent="457200"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fields_desc = [ ShortField("version", 1), StrFixedLenField("Unknown1", "", 7), ByteField("channel", 6), StrFixedLenField("Unknown2", "", 6), ShortField("original_length", 0), FieldLenField("captured_length", 0), StrFixedLenField("Unknown3", "", 8), PacketLenField("dot11_frame", None, </a:t>
            </a:r>
            <a:r>
              <a:rPr b="1" lang="en-GB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Dot11</a:t>
            </a:r>
            <a:r>
              <a:rPr lang="en-GB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length_from=lambda pkt: pkt.captured_length) ]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cwids_port = 1234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bind_layers(CWIDSFrame, CWIDSFrame)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bind_layers(UDP, CWIDSFrame, dport=cwids_port) </a:t>
            </a:r>
          </a:p>
        </p:txBody>
      </p:sp>
      <p:sp>
        <p:nvSpPr>
          <p:cNvPr id="352" name="Shape 352"/>
          <p:cNvSpPr txBox="1"/>
          <p:nvPr/>
        </p:nvSpPr>
        <p:spPr>
          <a:xfrm>
            <a:off x="5944725" y="5368100"/>
            <a:ext cx="2494200" cy="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...tutaj dzieje się magia :)</a:t>
            </a:r>
          </a:p>
        </p:txBody>
      </p:sp>
      <p:cxnSp>
        <p:nvCxnSpPr>
          <p:cNvPr id="353" name="Shape 353"/>
          <p:cNvCxnSpPr/>
          <p:nvPr/>
        </p:nvCxnSpPr>
        <p:spPr>
          <a:xfrm rot="10800000">
            <a:off x="4036975" y="3281766"/>
            <a:ext cx="2683500" cy="2124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354" name="Shape 3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207399"/>
            <a:ext cx="1655775" cy="6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Shape 3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3275" y="6335050"/>
            <a:ext cx="1487675" cy="3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/>
              <a:t>Narzędzia - Scapy</a:t>
            </a:r>
          </a:p>
        </p:txBody>
      </p:sp>
      <p:pic>
        <p:nvPicPr>
          <p:cNvPr id="361" name="Shape 3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207399"/>
            <a:ext cx="1655775" cy="6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Shape 3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3275" y="6335050"/>
            <a:ext cx="1487675" cy="32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Shape 3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5337" y="1390650"/>
            <a:ext cx="4810125" cy="453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Shape 364"/>
          <p:cNvSpPr txBox="1"/>
          <p:nvPr/>
        </p:nvSpPr>
        <p:spPr>
          <a:xfrm>
            <a:off x="3181925" y="4110250"/>
            <a:ext cx="5861700" cy="22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>
                <a:highlight>
                  <a:srgbClr val="EFEFEF"/>
                </a:highlight>
              </a:rPr>
              <a:t>RadioTap(version=0, pad=0, present=18478L, len=18, notdecoded='\x00\x02\x85\t\xc0\x00\xb8\x06\x00\x00')/Dot11(proto=0L, FCfield=0L, subtype=4L, addr4=None, addr2='00:26:08:b6:0b:a8', addr3='ff:ff:ff:ff:ff:ff', addr1='ff:ff:ff:ff:ff:ff', SC=1024, type=0L, ID=0)/Dot11ProbeReq()/Dot11Elt(info='Wesola_Cafe', ID=0, len=11)/Dot11Elt(info='\x02\x04\x0b\x16', ID=1, len=4)/Dot11Elt(info='\x0c\x12\x18$0H`l', ID=50, len=8)/Dot11Elt(info='\x07', ID=3, len=1)/Dot11Elt(info='\x00\x10\x18\x02\x00\x00\x00\x00\x00', ID=221, len=9)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192787" y="4511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3600"/>
              <a:t>O nas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192787" y="13944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FF9900"/>
              </a:buClr>
              <a:buSzPct val="100000"/>
              <a:buChar char="■"/>
            </a:pPr>
            <a:r>
              <a:rPr b="1" lang="en-GB" sz="3000">
                <a:solidFill>
                  <a:schemeClr val="dk1"/>
                </a:solidFill>
              </a:rPr>
              <a:t>Adam Ziaja, OSCP, OSWP, eWPT</a:t>
            </a:r>
          </a:p>
          <a:p>
            <a:pPr indent="-342900" lvl="1" marL="914400" rtl="0">
              <a:spcBef>
                <a:spcPts val="0"/>
              </a:spcBef>
              <a:buClr>
                <a:srgbClr val="FF9900"/>
              </a:buClr>
              <a:buSzPct val="100000"/>
            </a:pPr>
            <a:r>
              <a:rPr b="1" lang="en-GB" sz="1800">
                <a:solidFill>
                  <a:schemeClr val="dk1"/>
                </a:solidFill>
              </a:rPr>
              <a:t>biegły sądowy</a:t>
            </a:r>
          </a:p>
          <a:p>
            <a:pPr indent="-342900" lvl="1" marL="914400" rtl="0">
              <a:spcBef>
                <a:spcPts val="0"/>
              </a:spcBef>
              <a:buClr>
                <a:srgbClr val="FF9900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Starszy Konsultant Cyberbezpieczeństwa, </a:t>
            </a:r>
            <a:r>
              <a:rPr b="1" lang="en-GB" sz="1800">
                <a:solidFill>
                  <a:schemeClr val="dk1"/>
                </a:solidFill>
              </a:rPr>
              <a:t>Deloitte</a:t>
            </a:r>
          </a:p>
          <a:p>
            <a:pPr indent="-342900" lvl="1" marL="914400" rtl="0">
              <a:spcBef>
                <a:spcPts val="0"/>
              </a:spcBef>
              <a:buClr>
                <a:srgbClr val="FF9900"/>
              </a:buClr>
              <a:buSzPct val="100000"/>
            </a:pPr>
            <a:r>
              <a:rPr lang="en-GB" sz="1800" u="sng">
                <a:solidFill>
                  <a:schemeClr val="accent5"/>
                </a:solidFill>
                <a:hlinkClick r:id="rId3"/>
              </a:rPr>
              <a:t>http://adamziaja.com</a:t>
            </a:r>
            <a:r>
              <a:rPr lang="en-GB" sz="1800">
                <a:solidFill>
                  <a:schemeClr val="dk1"/>
                </a:solidFill>
              </a:rPr>
              <a:t> - prywatna strona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-419100" lvl="0" marL="457200" rtl="0">
              <a:spcBef>
                <a:spcPts val="0"/>
              </a:spcBef>
              <a:buClr>
                <a:srgbClr val="FF9900"/>
              </a:buClr>
              <a:buSzPct val="100000"/>
              <a:buChar char="■"/>
            </a:pPr>
            <a:r>
              <a:rPr b="1" lang="en-GB" sz="3000">
                <a:solidFill>
                  <a:schemeClr val="dk1"/>
                </a:solidFill>
              </a:rPr>
              <a:t>Maciej Grela, OSCP, OSWP</a:t>
            </a:r>
          </a:p>
          <a:p>
            <a:pPr indent="-342900" lvl="1" marL="914400" rtl="0">
              <a:spcBef>
                <a:spcPts val="0"/>
              </a:spcBef>
              <a:buClr>
                <a:srgbClr val="FF9900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Główny Inżynier Usług Bezpieczeństwa IT, </a:t>
            </a:r>
            <a:r>
              <a:rPr b="1" lang="en-GB" sz="1800">
                <a:solidFill>
                  <a:schemeClr val="dk1"/>
                </a:solidFill>
              </a:rPr>
              <a:t>Exatel</a:t>
            </a:r>
          </a:p>
          <a:p>
            <a:pPr indent="-342900" lvl="1" marL="914400" rtl="0">
              <a:spcBef>
                <a:spcPts val="0"/>
              </a:spcBef>
              <a:buClr>
                <a:srgbClr val="FF9900"/>
              </a:buClr>
              <a:buSzPct val="100000"/>
            </a:pPr>
            <a:r>
              <a:rPr lang="en-GB" sz="1800" u="sng">
                <a:solidFill>
                  <a:schemeClr val="accent5"/>
                </a:solidFill>
                <a:hlinkClick r:id="rId4"/>
              </a:rPr>
              <a:t>http://github.com/mgrela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3437" y="2272758"/>
            <a:ext cx="2047425" cy="44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70662" y="3997401"/>
            <a:ext cx="2680550" cy="105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6172787"/>
            <a:ext cx="9143998" cy="685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/>
              <a:t>Kilka skryptów później...</a:t>
            </a:r>
          </a:p>
        </p:txBody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x="274625" y="2250479"/>
            <a:ext cx="8520600" cy="1673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>
                <a:solidFill>
                  <a:srgbClr val="000000"/>
                </a:solidFill>
              </a:rPr>
              <a:t>{"ie": [{"data": "</a:t>
            </a:r>
            <a:r>
              <a:rPr b="1" lang="en-GB">
                <a:solidFill>
                  <a:srgbClr val="000000"/>
                </a:solidFill>
              </a:rPr>
              <a:t>47462053414c452043204420692045</a:t>
            </a:r>
            <a:r>
              <a:rPr lang="en-GB">
                <a:solidFill>
                  <a:srgbClr val="000000"/>
                </a:solidFill>
              </a:rPr>
              <a:t>", "id": 0}, {"data": "02040b16", "id": 1}, {"data": "0c1218243048606c", "id": 50}, {"data": "0c [...] 0", "id": 45}, {"data": "001 [...] 00", "id": 221}, {"data": "00 [...] 00", "id": 221}], "subtype": 4, "addr2": "</a:t>
            </a:r>
            <a:r>
              <a:rPr b="1" lang="en-GB">
                <a:solidFill>
                  <a:srgbClr val="000000"/>
                </a:solidFill>
              </a:rPr>
              <a:t>08:70:45:84:f6:2c</a:t>
            </a:r>
            <a:r>
              <a:rPr lang="en-GB">
                <a:solidFill>
                  <a:srgbClr val="000000"/>
                </a:solidFill>
              </a:rPr>
              <a:t>", "T": "</a:t>
            </a:r>
            <a:r>
              <a:rPr b="1" lang="en-GB">
                <a:solidFill>
                  <a:srgbClr val="000000"/>
                </a:solidFill>
              </a:rPr>
              <a:t>2016-03-10T08:38:00+0000</a:t>
            </a:r>
            <a:r>
              <a:rPr lang="en-GB">
                <a:solidFill>
                  <a:srgbClr val="000000"/>
                </a:solidFill>
              </a:rPr>
              <a:t>", "sc": 25920, "type": 0, "channel": </a:t>
            </a:r>
            <a:r>
              <a:rPr b="1" lang="en-GB">
                <a:solidFill>
                  <a:srgbClr val="000000"/>
                </a:solidFill>
              </a:rPr>
              <a:t>3</a:t>
            </a:r>
            <a:r>
              <a:rPr lang="en-GB">
                <a:solidFill>
                  <a:srgbClr val="000000"/>
                </a:solidFill>
              </a:rPr>
              <a:t>} </a:t>
            </a:r>
          </a:p>
        </p:txBody>
      </p:sp>
      <p:sp>
        <p:nvSpPr>
          <p:cNvPr id="371" name="Shape 371"/>
          <p:cNvSpPr txBox="1"/>
          <p:nvPr/>
        </p:nvSpPr>
        <p:spPr>
          <a:xfrm>
            <a:off x="2296375" y="1616658"/>
            <a:ext cx="7638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ESSID</a:t>
            </a:r>
          </a:p>
        </p:txBody>
      </p:sp>
      <p:sp>
        <p:nvSpPr>
          <p:cNvPr id="372" name="Shape 372"/>
          <p:cNvSpPr txBox="1"/>
          <p:nvPr/>
        </p:nvSpPr>
        <p:spPr>
          <a:xfrm>
            <a:off x="1326500" y="4715266"/>
            <a:ext cx="2002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adres MAC klienta wysyłającego probe</a:t>
            </a:r>
          </a:p>
        </p:txBody>
      </p:sp>
      <p:sp>
        <p:nvSpPr>
          <p:cNvPr id="373" name="Shape 373"/>
          <p:cNvSpPr txBox="1"/>
          <p:nvPr/>
        </p:nvSpPr>
        <p:spPr>
          <a:xfrm>
            <a:off x="5449150" y="3840516"/>
            <a:ext cx="21804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znacznik czasu</a:t>
            </a:r>
          </a:p>
        </p:txBody>
      </p:sp>
      <p:sp>
        <p:nvSpPr>
          <p:cNvPr id="374" name="Shape 374"/>
          <p:cNvSpPr txBox="1"/>
          <p:nvPr/>
        </p:nvSpPr>
        <p:spPr>
          <a:xfrm>
            <a:off x="3190575" y="4297966"/>
            <a:ext cx="14016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kanał radiowy </a:t>
            </a:r>
          </a:p>
        </p:txBody>
      </p:sp>
      <p:cxnSp>
        <p:nvCxnSpPr>
          <p:cNvPr id="375" name="Shape 375"/>
          <p:cNvCxnSpPr/>
          <p:nvPr/>
        </p:nvCxnSpPr>
        <p:spPr>
          <a:xfrm>
            <a:off x="2687600" y="1944008"/>
            <a:ext cx="641400" cy="385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76" name="Shape 376"/>
          <p:cNvCxnSpPr/>
          <p:nvPr/>
        </p:nvCxnSpPr>
        <p:spPr>
          <a:xfrm rot="10800000">
            <a:off x="3759900" y="3924466"/>
            <a:ext cx="51900" cy="432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77" name="Shape 377"/>
          <p:cNvCxnSpPr/>
          <p:nvPr/>
        </p:nvCxnSpPr>
        <p:spPr>
          <a:xfrm flipH="1" rot="10800000">
            <a:off x="2214975" y="3590566"/>
            <a:ext cx="975600" cy="11247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78" name="Shape 378"/>
          <p:cNvCxnSpPr/>
          <p:nvPr/>
        </p:nvCxnSpPr>
        <p:spPr>
          <a:xfrm flipH="1" rot="10800000">
            <a:off x="6225675" y="3523366"/>
            <a:ext cx="422700" cy="373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379" name="Shape 3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207399"/>
            <a:ext cx="1655775" cy="6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Shape 3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3275" y="6335050"/>
            <a:ext cx="1487675" cy="3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>
            <p:ph type="title"/>
          </p:nvPr>
        </p:nvSpPr>
        <p:spPr>
          <a:xfrm>
            <a:off x="269300" y="310825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Przykładowy profil (1)</a:t>
            </a:r>
          </a:p>
        </p:txBody>
      </p:sp>
      <p:sp>
        <p:nvSpPr>
          <p:cNvPr id="386" name="Shape 386"/>
          <p:cNvSpPr txBox="1"/>
          <p:nvPr>
            <p:ph idx="1" type="body"/>
          </p:nvPr>
        </p:nvSpPr>
        <p:spPr>
          <a:xfrm>
            <a:off x="269300" y="1101691"/>
            <a:ext cx="43974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>
                <a:solidFill>
                  <a:srgbClr val="000000"/>
                </a:solidFill>
              </a:rPr>
              <a:t>dc:ce:bc:a1:10:9a|</a:t>
            </a:r>
            <a:r>
              <a:rPr b="1" lang="en-GB" sz="1400">
                <a:solidFill>
                  <a:srgbClr val="000000"/>
                </a:solidFill>
              </a:rPr>
              <a:t>4k0naqzwert2</a:t>
            </a:r>
            <a:r>
              <a:rPr lang="en-GB" sz="1400">
                <a:solidFill>
                  <a:srgbClr val="000000"/>
                </a:solidFill>
              </a:rPr>
              <a:t>|2 -&gt; ul. Konduktorska, Warszawa </a:t>
            </a:r>
            <a:br>
              <a:rPr lang="en-GB" sz="1400">
                <a:solidFill>
                  <a:srgbClr val="000000"/>
                </a:solidFill>
              </a:rPr>
            </a:br>
            <a:r>
              <a:rPr lang="en-GB" sz="1400">
                <a:solidFill>
                  <a:srgbClr val="000000"/>
                </a:solidFill>
              </a:rPr>
              <a:t>dc:ce:bc:a1:10:9a|Atigh-Hotel|3 dc:ce:bc:a1:10:9a|BjeE-SFVBV0VJRzZVMTA|4</a:t>
            </a:r>
            <a:br>
              <a:rPr lang="en-GB" sz="1400">
                <a:solidFill>
                  <a:srgbClr val="000000"/>
                </a:solidFill>
              </a:rPr>
            </a:br>
            <a:r>
              <a:rPr lang="en-GB" sz="1400">
                <a:solidFill>
                  <a:srgbClr val="000000"/>
                </a:solidFill>
              </a:rPr>
              <a:t>dc:ce:bc:a1:10:9a|Cafe Rayka|4</a:t>
            </a:r>
            <a:br>
              <a:rPr lang="en-GB" sz="1400">
                <a:solidFill>
                  <a:srgbClr val="000000"/>
                </a:solidFill>
              </a:rPr>
            </a:br>
            <a:r>
              <a:rPr lang="en-GB" sz="1400">
                <a:solidFill>
                  <a:srgbClr val="000000"/>
                </a:solidFill>
              </a:rPr>
              <a:t>dc:ce:bc:a1:10:9a|Charmy's Pasta|3 </a:t>
            </a:r>
            <a:br>
              <a:rPr lang="en-GB" sz="1400">
                <a:solidFill>
                  <a:srgbClr val="000000"/>
                </a:solidFill>
              </a:rPr>
            </a:br>
            <a:r>
              <a:rPr lang="en-GB" sz="1400">
                <a:solidFill>
                  <a:srgbClr val="000000"/>
                </a:solidFill>
              </a:rPr>
              <a:t>dc:ce:bc:a1:10:9a|</a:t>
            </a:r>
            <a:r>
              <a:rPr b="1" lang="en-GB" sz="1400">
                <a:solidFill>
                  <a:srgbClr val="000000"/>
                </a:solidFill>
              </a:rPr>
              <a:t>Free Airport WiFi Telekom</a:t>
            </a:r>
            <a:r>
              <a:rPr lang="en-GB" sz="1400">
                <a:solidFill>
                  <a:srgbClr val="000000"/>
                </a:solidFill>
              </a:rPr>
              <a:t>|3 -&gt; lotnisko Berlin-Tegel </a:t>
            </a:r>
            <a:br>
              <a:rPr lang="en-GB" sz="1400">
                <a:solidFill>
                  <a:srgbClr val="000000"/>
                </a:solidFill>
              </a:rPr>
            </a:br>
            <a:r>
              <a:rPr lang="en-GB" sz="1400">
                <a:solidFill>
                  <a:srgbClr val="000000"/>
                </a:solidFill>
              </a:rPr>
              <a:t>dc:ce:bc:a1:10:9a|</a:t>
            </a:r>
            <a:r>
              <a:rPr b="1" lang="en-GB" sz="1400">
                <a:solidFill>
                  <a:srgbClr val="000000"/>
                </a:solidFill>
              </a:rPr>
              <a:t>Free Boryspil Wi-Fi</a:t>
            </a:r>
            <a:r>
              <a:rPr lang="en-GB" sz="1400">
                <a:solidFill>
                  <a:srgbClr val="000000"/>
                </a:solidFill>
              </a:rPr>
              <a:t>|2 -&gt; lotnisko Boryspol (Kijów, Ukraina) </a:t>
            </a:r>
            <a:br>
              <a:rPr lang="en-GB" sz="1400">
                <a:solidFill>
                  <a:srgbClr val="000000"/>
                </a:solidFill>
              </a:rPr>
            </a:br>
            <a:r>
              <a:rPr lang="en-GB" sz="1400">
                <a:solidFill>
                  <a:srgbClr val="000000"/>
                </a:solidFill>
              </a:rPr>
              <a:t>dc:ce:bc:a1:10:9a|SHATEL93|2 </a:t>
            </a:r>
            <a:br>
              <a:rPr lang="en-GB" sz="1400">
                <a:solidFill>
                  <a:srgbClr val="000000"/>
                </a:solidFill>
              </a:rPr>
            </a:br>
            <a:r>
              <a:rPr lang="en-GB" sz="1400">
                <a:solidFill>
                  <a:srgbClr val="000000"/>
                </a:solidFill>
              </a:rPr>
              <a:t>dc:ce:bc:a1:10:9a|hotel termah|4</a:t>
            </a:r>
            <a:br>
              <a:rPr lang="en-GB" sz="1400">
                <a:solidFill>
                  <a:srgbClr val="000000"/>
                </a:solidFill>
              </a:rPr>
            </a:br>
            <a:r>
              <a:rPr lang="en-GB" sz="1400">
                <a:solidFill>
                  <a:srgbClr val="000000"/>
                </a:solidFill>
              </a:rPr>
              <a:t>Dc:ce:bc:a1:10:9a|kolbeh|3</a:t>
            </a:r>
            <a:br>
              <a:rPr lang="en-GB" sz="1400">
                <a:solidFill>
                  <a:srgbClr val="000000"/>
                </a:solidFill>
              </a:rPr>
            </a:br>
            <a:r>
              <a:rPr lang="en-GB" sz="1400">
                <a:solidFill>
                  <a:srgbClr val="000000"/>
                </a:solidFill>
              </a:rPr>
              <a:t>dc:ce:bc:a1:10:9a|</a:t>
            </a:r>
            <a:r>
              <a:rPr b="1" lang="en-GB" sz="1400">
                <a:solidFill>
                  <a:srgbClr val="000000"/>
                </a:solidFill>
              </a:rPr>
              <a:t>pwwifi</a:t>
            </a:r>
            <a:r>
              <a:rPr lang="en-GB" sz="1400">
                <a:solidFill>
                  <a:srgbClr val="000000"/>
                </a:solidFill>
              </a:rPr>
              <a:t>|1 -&gt; Kampus PW</a:t>
            </a:r>
            <a:br>
              <a:rPr lang="en-GB" sz="1400">
                <a:solidFill>
                  <a:srgbClr val="000000"/>
                </a:solidFill>
              </a:rPr>
            </a:br>
            <a:r>
              <a:rPr lang="en-GB" sz="1400">
                <a:solidFill>
                  <a:srgbClr val="000000"/>
                </a:solidFill>
              </a:rPr>
              <a:t>dc:ce:bc:a1:10:9a|</a:t>
            </a:r>
            <a:r>
              <a:rPr b="1" lang="en-GB" sz="1400">
                <a:solidFill>
                  <a:srgbClr val="000000"/>
                </a:solidFill>
              </a:rPr>
              <a:t>silk road</a:t>
            </a:r>
            <a:r>
              <a:rPr lang="en-GB" sz="1400">
                <a:solidFill>
                  <a:srgbClr val="000000"/>
                </a:solidFill>
              </a:rPr>
              <a:t>|5 -&gt; O_o </a:t>
            </a:r>
            <a:r>
              <a:rPr b="1" lang="en-GB" sz="1400">
                <a:solidFill>
                  <a:srgbClr val="000000"/>
                </a:solidFill>
              </a:rPr>
              <a:t>dc:ce:bc</a:t>
            </a:r>
            <a:r>
              <a:rPr lang="en-GB" sz="1400">
                <a:solidFill>
                  <a:srgbClr val="000000"/>
                </a:solidFill>
              </a:rPr>
              <a:t>:a1:10:9a|vnet-5124B7|4 -&gt; 0 </a:t>
            </a:r>
          </a:p>
        </p:txBody>
      </p:sp>
      <p:pic>
        <p:nvPicPr>
          <p:cNvPr id="387" name="Shape 3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3750" y="418919"/>
            <a:ext cx="2133600" cy="92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Shape 3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5775" y="3522625"/>
            <a:ext cx="2828925" cy="1584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Shape 3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4375" y="1514408"/>
            <a:ext cx="2600325" cy="1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Shape 39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01300" y="4517758"/>
            <a:ext cx="1924050" cy="133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1" name="Shape 391"/>
          <p:cNvCxnSpPr>
            <a:endCxn id="387" idx="1"/>
          </p:cNvCxnSpPr>
          <p:nvPr/>
        </p:nvCxnSpPr>
        <p:spPr>
          <a:xfrm flipH="1" rot="10800000">
            <a:off x="2575350" y="881919"/>
            <a:ext cx="1688400" cy="374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92" name="Shape 392"/>
          <p:cNvCxnSpPr>
            <a:endCxn id="389" idx="1"/>
          </p:cNvCxnSpPr>
          <p:nvPr/>
        </p:nvCxnSpPr>
        <p:spPr>
          <a:xfrm flipH="1" rot="10800000">
            <a:off x="4199275" y="2433758"/>
            <a:ext cx="2075100" cy="77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93" name="Shape 393"/>
          <p:cNvCxnSpPr>
            <a:endCxn id="388" idx="1"/>
          </p:cNvCxnSpPr>
          <p:nvPr/>
        </p:nvCxnSpPr>
        <p:spPr>
          <a:xfrm>
            <a:off x="3259975" y="3162058"/>
            <a:ext cx="2785800" cy="1152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94" name="Shape 394"/>
          <p:cNvCxnSpPr/>
          <p:nvPr/>
        </p:nvCxnSpPr>
        <p:spPr>
          <a:xfrm>
            <a:off x="2478475" y="4120208"/>
            <a:ext cx="1394700" cy="744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95" name="Shape 395"/>
          <p:cNvSpPr txBox="1"/>
          <p:nvPr/>
        </p:nvSpPr>
        <p:spPr>
          <a:xfrm>
            <a:off x="269300" y="4916375"/>
            <a:ext cx="3461100" cy="10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OUI (Organization Unique Identifier)</a:t>
            </a:r>
            <a:br>
              <a:rPr lang="en-GB"/>
            </a:br>
            <a:r>
              <a:rPr lang="en-GB"/>
              <a:t>często identyfikuje producenta telefonu</a:t>
            </a:r>
            <a:br>
              <a:rPr lang="en-GB"/>
            </a:br>
            <a:r>
              <a:rPr lang="en-GB"/>
              <a:t>(zwłaszcza sprzętu Apple)</a:t>
            </a:r>
          </a:p>
        </p:txBody>
      </p:sp>
      <p:cxnSp>
        <p:nvCxnSpPr>
          <p:cNvPr id="396" name="Shape 396"/>
          <p:cNvCxnSpPr/>
          <p:nvPr/>
        </p:nvCxnSpPr>
        <p:spPr>
          <a:xfrm rot="10800000">
            <a:off x="845075" y="4604908"/>
            <a:ext cx="693900" cy="399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397" name="Shape 39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6207399"/>
            <a:ext cx="1655775" cy="6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Shape 39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13275" y="6335050"/>
            <a:ext cx="1487675" cy="3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GB"/>
              <a:t>Przykładowy profil (2)</a:t>
            </a:r>
          </a:p>
        </p:txBody>
      </p:sp>
      <p:pic>
        <p:nvPicPr>
          <p:cNvPr id="404" name="Shape 4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5000" y="2667250"/>
            <a:ext cx="3067050" cy="355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Shape 4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9837" y="1429000"/>
            <a:ext cx="3552825" cy="4791075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Shape 406"/>
          <p:cNvSpPr/>
          <p:nvPr/>
        </p:nvSpPr>
        <p:spPr>
          <a:xfrm>
            <a:off x="4225000" y="5860800"/>
            <a:ext cx="1041000" cy="4287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7" name="Shape 407"/>
          <p:cNvCxnSpPr/>
          <p:nvPr/>
        </p:nvCxnSpPr>
        <p:spPr>
          <a:xfrm flipH="1" rot="10800000">
            <a:off x="4566175" y="3822600"/>
            <a:ext cx="2974200" cy="603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triangle"/>
            <a:tailEnd len="lg" w="lg" type="triangle"/>
          </a:ln>
        </p:spPr>
      </p:cxnSp>
      <p:sp>
        <p:nvSpPr>
          <p:cNvPr id="408" name="Shape 408"/>
          <p:cNvSpPr txBox="1"/>
          <p:nvPr/>
        </p:nvSpPr>
        <p:spPr>
          <a:xfrm>
            <a:off x="122500" y="2003150"/>
            <a:ext cx="5493300" cy="16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select distinct sta_mac from probe_requests where 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lower(essid) = </a:t>
            </a:r>
            <a:r>
              <a:rPr b="1" lang="en-GB"/>
              <a:t>'s_16_76</a:t>
            </a:r>
            <a:r>
              <a:rPr lang="en-GB"/>
              <a:t>'; 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7c:d1:c3:8c:a4:54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66:bc:ac:9c:d5:04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64:20:0c:ab:0c:52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26:e3:bf:0a:5d:bd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be:a7:77:7b:0c:20 </a:t>
            </a:r>
          </a:p>
        </p:txBody>
      </p:sp>
      <p:pic>
        <p:nvPicPr>
          <p:cNvPr id="409" name="Shape 4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207399"/>
            <a:ext cx="1655775" cy="6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Shape 4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13275" y="6335050"/>
            <a:ext cx="1487675" cy="3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>
            <p:ph type="title"/>
          </p:nvPr>
        </p:nvSpPr>
        <p:spPr>
          <a:xfrm>
            <a:off x="1917150" y="3807483"/>
            <a:ext cx="53097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Czy jesteśmy zdani na WiGLE?</a:t>
            </a:r>
          </a:p>
        </p:txBody>
      </p:sp>
      <p:pic>
        <p:nvPicPr>
          <p:cNvPr id="416" name="Shape 4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8075" y="1677416"/>
            <a:ext cx="184785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Shape 4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207399"/>
            <a:ext cx="1655775" cy="6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Shape 4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3275" y="6335050"/>
            <a:ext cx="1487675" cy="3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/>
          <p:nvPr>
            <p:ph type="title"/>
          </p:nvPr>
        </p:nvSpPr>
        <p:spPr>
          <a:xfrm>
            <a:off x="628650" y="603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http://</a:t>
            </a:r>
            <a:r>
              <a:rPr b="0" i="0" lang="en-GB" sz="33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wardriving.adamziaja.com</a:t>
            </a:r>
            <a:r>
              <a:rPr b="0" i="0" lang="en-GB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(2010)</a:t>
            </a:r>
          </a:p>
        </p:txBody>
      </p:sp>
      <p:pic>
        <p:nvPicPr>
          <p:cNvPr id="424" name="Shape 4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8700" y="1193677"/>
            <a:ext cx="4272600" cy="446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Shape 4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52699" y="1199056"/>
            <a:ext cx="4272600" cy="194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Shape 4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48264" y="3272722"/>
            <a:ext cx="2666399" cy="239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Shape 4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6207399"/>
            <a:ext cx="1655775" cy="6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Shape 4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13275" y="6335050"/>
            <a:ext cx="1487675" cy="3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Shape 429"/>
          <p:cNvSpPr txBox="1"/>
          <p:nvPr/>
        </p:nvSpPr>
        <p:spPr>
          <a:xfrm>
            <a:off x="1928100" y="5701500"/>
            <a:ext cx="52878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i="1" lang="en-GB"/>
              <a:t>...w 2010 roku przejechanie ok. 700 km w Katowicach i okolicach pozwoliło pozyskać informacje o 13,5 tyś sieci WiFi</a:t>
            </a:r>
          </a:p>
        </p:txBody>
      </p:sp>
      <p:sp>
        <p:nvSpPr>
          <p:cNvPr id="430" name="Shape 430"/>
          <p:cNvSpPr txBox="1"/>
          <p:nvPr/>
        </p:nvSpPr>
        <p:spPr>
          <a:xfrm rot="1007212">
            <a:off x="7466790" y="3315013"/>
            <a:ext cx="1672366" cy="5749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-GB"/>
              <a:t>...statyczne oraz</a:t>
            </a:r>
          </a:p>
          <a:p>
            <a:pPr lvl="0">
              <a:spcBef>
                <a:spcPts val="0"/>
              </a:spcBef>
              <a:buNone/>
            </a:pPr>
            <a:r>
              <a:rPr i="1" lang="en-GB"/>
              <a:t>dynamiczne mapy</a:t>
            </a:r>
          </a:p>
          <a:p>
            <a:pPr lvl="0">
              <a:spcBef>
                <a:spcPts val="0"/>
              </a:spcBef>
              <a:buNone/>
            </a:pPr>
            <a:r>
              <a:rPr i="1" lang="en-GB"/>
              <a:t>sieci WiFi</a:t>
            </a: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/>
          <p:nvPr>
            <p:ph type="title"/>
          </p:nvPr>
        </p:nvSpPr>
        <p:spPr>
          <a:xfrm>
            <a:off x="628650" y="603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http://</a:t>
            </a:r>
            <a:r>
              <a:rPr b="0" i="0" lang="en-GB" sz="33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wardriving.adamziaja.com</a:t>
            </a:r>
            <a:r>
              <a:rPr b="0" i="0" lang="en-GB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(2010)</a:t>
            </a:r>
          </a:p>
        </p:txBody>
      </p:sp>
      <p:sp>
        <p:nvSpPr>
          <p:cNvPr id="437" name="Shape 437"/>
          <p:cNvSpPr txBox="1"/>
          <p:nvPr/>
        </p:nvSpPr>
        <p:spPr>
          <a:xfrm>
            <a:off x="4997549" y="2578100"/>
            <a:ext cx="31044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-GB"/>
              <a:t>...najbliższa sieć bez szyfrowania itd</a:t>
            </a:r>
          </a:p>
        </p:txBody>
      </p:sp>
      <p:sp>
        <p:nvSpPr>
          <p:cNvPr id="438" name="Shape 438"/>
          <p:cNvSpPr txBox="1"/>
          <p:nvPr/>
        </p:nvSpPr>
        <p:spPr>
          <a:xfrm>
            <a:off x="4997549" y="1245500"/>
            <a:ext cx="31938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i="1" lang="en-GB"/>
              <a:t>...najbliższe podatny AP</a:t>
            </a:r>
            <a:br>
              <a:rPr i="1" lang="en-GB"/>
            </a:br>
            <a:r>
              <a:rPr i="1" lang="en-GB"/>
              <a:t>np. informacja z BSSID + SSID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i="1" lang="en-GB"/>
              <a:t>Livebox (przepełnienie bufora, 2008)</a:t>
            </a:r>
          </a:p>
        </p:txBody>
      </p:sp>
      <p:sp>
        <p:nvSpPr>
          <p:cNvPr id="439" name="Shape 439"/>
          <p:cNvSpPr txBox="1"/>
          <p:nvPr/>
        </p:nvSpPr>
        <p:spPr>
          <a:xfrm>
            <a:off x="539700" y="5786100"/>
            <a:ext cx="80646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kanał 14 (2.484 GHz) - w Polsce tylko częstotliwości od 2.4 do 2.4835 GHz nie wymagają koncesji</a:t>
            </a:r>
          </a:p>
        </p:txBody>
      </p:sp>
      <p:pic>
        <p:nvPicPr>
          <p:cNvPr id="440" name="Shape 440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2650" y="3469513"/>
            <a:ext cx="5881500" cy="22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Shape 4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2650" y="1163823"/>
            <a:ext cx="3880500" cy="225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Shape 4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6207399"/>
            <a:ext cx="1655775" cy="6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Shape 4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13275" y="6335050"/>
            <a:ext cx="1487675" cy="3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/>
          <p:nvPr>
            <p:ph type="title"/>
          </p:nvPr>
        </p:nvSpPr>
        <p:spPr>
          <a:xfrm>
            <a:off x="628650" y="603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http://</a:t>
            </a:r>
            <a:r>
              <a:rPr b="0" i="0" lang="en-GB" sz="33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wardriving.adamziaja.com</a:t>
            </a:r>
            <a:r>
              <a:rPr b="0" i="0" lang="en-GB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(2010)</a:t>
            </a:r>
          </a:p>
        </p:txBody>
      </p:sp>
      <p:pic>
        <p:nvPicPr>
          <p:cNvPr id="449" name="Shape 4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000" y="1309653"/>
            <a:ext cx="7760000" cy="3181692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Shape 450"/>
          <p:cNvSpPr txBox="1"/>
          <p:nvPr/>
        </p:nvSpPr>
        <p:spPr>
          <a:xfrm>
            <a:off x="2162100" y="4700975"/>
            <a:ext cx="48198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-GB" sz="1800">
                <a:solidFill>
                  <a:srgbClr val="FF0000"/>
                </a:solidFill>
              </a:rPr>
              <a:t>...kiedyś było słabo z bezpieczeństwem WiFi</a:t>
            </a:r>
          </a:p>
        </p:txBody>
      </p:sp>
      <p:sp>
        <p:nvSpPr>
          <p:cNvPr id="451" name="Shape 451"/>
          <p:cNvSpPr txBox="1"/>
          <p:nvPr/>
        </p:nvSpPr>
        <p:spPr>
          <a:xfrm>
            <a:off x="2654700" y="5336975"/>
            <a:ext cx="3834600" cy="5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2400">
                <a:solidFill>
                  <a:srgbClr val="FFFFFF"/>
                </a:solidFill>
              </a:rPr>
              <a:t>✓</a:t>
            </a:r>
            <a:r>
              <a:rPr lang="en-GB" sz="2400">
                <a:solidFill>
                  <a:srgbClr val="333333"/>
                </a:solidFill>
              </a:rPr>
              <a:t> </a:t>
            </a:r>
            <a:r>
              <a:rPr lang="en-GB" sz="2400"/>
              <a:t>WPA2 z dobrym hasłem</a:t>
            </a:r>
          </a:p>
        </p:txBody>
      </p:sp>
      <p:pic>
        <p:nvPicPr>
          <p:cNvPr id="452" name="Shape 4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6207399"/>
            <a:ext cx="1655775" cy="6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Shape 45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13275" y="6335050"/>
            <a:ext cx="1487675" cy="3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Shape 4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400" y="1082678"/>
            <a:ext cx="8505200" cy="4917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9" name="Shape 459"/>
          <p:cNvCxnSpPr/>
          <p:nvPr/>
        </p:nvCxnSpPr>
        <p:spPr>
          <a:xfrm flipH="1" rot="10800000">
            <a:off x="4604731" y="3784107"/>
            <a:ext cx="628800" cy="24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60" name="Shape 460"/>
          <p:cNvCxnSpPr/>
          <p:nvPr/>
        </p:nvCxnSpPr>
        <p:spPr>
          <a:xfrm flipH="1" rot="10800000">
            <a:off x="6730752" y="3759466"/>
            <a:ext cx="711600" cy="22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61" name="Shape 461"/>
          <p:cNvCxnSpPr/>
          <p:nvPr/>
        </p:nvCxnSpPr>
        <p:spPr>
          <a:xfrm flipH="1" rot="10800000">
            <a:off x="6109660" y="3498183"/>
            <a:ext cx="822300" cy="30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62" name="Shape 462"/>
          <p:cNvCxnSpPr/>
          <p:nvPr/>
        </p:nvCxnSpPr>
        <p:spPr>
          <a:xfrm>
            <a:off x="4039392" y="3195007"/>
            <a:ext cx="1011300" cy="146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463" name="Shape 463"/>
          <p:cNvCxnSpPr/>
          <p:nvPr/>
        </p:nvCxnSpPr>
        <p:spPr>
          <a:xfrm flipH="1" rot="10800000">
            <a:off x="6485642" y="3788910"/>
            <a:ext cx="245100" cy="15000"/>
          </a:xfrm>
          <a:prstGeom prst="straightConnector1">
            <a:avLst/>
          </a:prstGeom>
          <a:noFill/>
          <a:ln cap="flat" cmpd="sng" w="76200">
            <a:solidFill>
              <a:srgbClr val="00FF00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464" name="Shape 4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207399"/>
            <a:ext cx="1655775" cy="6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Shape 4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3275" y="6335050"/>
            <a:ext cx="1487675" cy="3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Shape 466"/>
          <p:cNvSpPr txBox="1"/>
          <p:nvPr>
            <p:ph type="title"/>
          </p:nvPr>
        </p:nvSpPr>
        <p:spPr>
          <a:xfrm>
            <a:off x="277350" y="400875"/>
            <a:ext cx="8589300" cy="65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2400"/>
              <a:t>aktualnie dużo się </a:t>
            </a:r>
            <a:r>
              <a:rPr b="1" lang="en-GB" sz="2400"/>
              <a:t>nie zmieniło</a:t>
            </a:r>
            <a:r>
              <a:rPr lang="en-GB" sz="2400"/>
              <a:t> w kontekscie bezpieczeństwa</a:t>
            </a:r>
          </a:p>
        </p:txBody>
      </p:sp>
      <p:sp>
        <p:nvSpPr>
          <p:cNvPr id="467" name="Shape 467"/>
          <p:cNvSpPr/>
          <p:nvPr/>
        </p:nvSpPr>
        <p:spPr>
          <a:xfrm>
            <a:off x="1655775" y="2865625"/>
            <a:ext cx="1564800" cy="9234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68" name="Shape 468"/>
          <p:cNvCxnSpPr/>
          <p:nvPr/>
        </p:nvCxnSpPr>
        <p:spPr>
          <a:xfrm flipH="1" rot="10800000">
            <a:off x="5793375" y="3506250"/>
            <a:ext cx="316500" cy="15900"/>
          </a:xfrm>
          <a:prstGeom prst="straightConnector1">
            <a:avLst/>
          </a:prstGeom>
          <a:noFill/>
          <a:ln cap="flat" cmpd="sng" w="76200">
            <a:solidFill>
              <a:srgbClr val="00FF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469" name="Shape 469"/>
          <p:cNvSpPr txBox="1"/>
          <p:nvPr/>
        </p:nvSpPr>
        <p:spPr>
          <a:xfrm>
            <a:off x="3143400" y="3973050"/>
            <a:ext cx="45336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 sz="1800">
                <a:solidFill>
                  <a:srgbClr val="FF0000"/>
                </a:solidFill>
              </a:rPr>
              <a:t>90</a:t>
            </a:r>
            <a:r>
              <a:rPr lang="en-GB" sz="1800">
                <a:solidFill>
                  <a:srgbClr val="FF0000"/>
                </a:solidFill>
              </a:rPr>
              <a:t> kombinacji dla całego vendora TP-LINK</a:t>
            </a:r>
          </a:p>
        </p:txBody>
      </p:sp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Vectra (...-2016, </a:t>
            </a:r>
            <a:r>
              <a:rPr i="1" lang="en-GB"/>
              <a:t>Warszawa</a:t>
            </a:r>
            <a:r>
              <a:rPr lang="en-GB"/>
              <a:t>)</a:t>
            </a:r>
          </a:p>
        </p:txBody>
      </p:sp>
      <p:sp>
        <p:nvSpPr>
          <p:cNvPr id="475" name="Shape 47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9900"/>
              </a:buClr>
              <a:buChar char="■"/>
            </a:pPr>
            <a:r>
              <a:rPr lang="en-GB">
                <a:solidFill>
                  <a:schemeClr val="dk1"/>
                </a:solidFill>
              </a:rPr>
              <a:t>hasłem do Wi-Fi jest MAC (</a:t>
            </a:r>
            <a:r>
              <a:rPr b="1" lang="en-GB">
                <a:solidFill>
                  <a:schemeClr val="dk1"/>
                </a:solidFill>
              </a:rPr>
              <a:t>12 znaków</a:t>
            </a:r>
            <a:r>
              <a:rPr lang="en-GB">
                <a:solidFill>
                  <a:schemeClr val="dk1"/>
                </a:solidFill>
              </a:rPr>
              <a:t>) pisany małymi literami.</a:t>
            </a:r>
          </a:p>
          <a:p>
            <a:pPr indent="-228600" lvl="0" marL="457200" rtl="0">
              <a:spcBef>
                <a:spcPts val="0"/>
              </a:spcBef>
              <a:buClr>
                <a:srgbClr val="FF9900"/>
              </a:buClr>
              <a:buChar char="■"/>
            </a:pPr>
            <a:r>
              <a:rPr lang="en-GB">
                <a:solidFill>
                  <a:schemeClr val="dk1"/>
                </a:solidFill>
              </a:rPr>
              <a:t>nazwa sieci Wi-Fi składa się z członu "VNET-" oraz drugiej połowy MAC</a:t>
            </a:r>
            <a:r>
              <a:rPr b="1" lang="en-GB">
                <a:solidFill>
                  <a:schemeClr val="dk1"/>
                </a:solidFill>
              </a:rPr>
              <a:t> </a:t>
            </a:r>
            <a:r>
              <a:rPr lang="en-GB">
                <a:solidFill>
                  <a:schemeClr val="dk1"/>
                </a:solidFill>
              </a:rPr>
              <a:t>(</a:t>
            </a:r>
            <a:r>
              <a:rPr b="1" lang="en-GB">
                <a:solidFill>
                  <a:schemeClr val="dk1"/>
                </a:solidFill>
              </a:rPr>
              <a:t>6 znaków</a:t>
            </a:r>
            <a:r>
              <a:rPr lang="en-GB">
                <a:solidFill>
                  <a:schemeClr val="dk1"/>
                </a:solidFill>
              </a:rPr>
              <a:t>).</a:t>
            </a:r>
          </a:p>
          <a:p>
            <a:pPr indent="-228600" lvl="0" marL="457200" rtl="0">
              <a:spcBef>
                <a:spcPts val="0"/>
              </a:spcBef>
              <a:buClr>
                <a:srgbClr val="FF9900"/>
              </a:buClr>
              <a:buChar char="■"/>
            </a:pPr>
            <a:r>
              <a:rPr lang="en-GB">
                <a:solidFill>
                  <a:schemeClr val="dk1"/>
                </a:solidFill>
              </a:rPr>
              <a:t>pierwsza połowa MAC przypisana jest do </a:t>
            </a:r>
            <a:r>
              <a:rPr i="1" lang="en-GB">
                <a:solidFill>
                  <a:schemeClr val="dk1"/>
                </a:solidFill>
              </a:rPr>
              <a:t>vendora</a:t>
            </a:r>
            <a:r>
              <a:rPr lang="en-GB">
                <a:solidFill>
                  <a:schemeClr val="dk1"/>
                </a:solidFill>
              </a:rPr>
              <a:t> (</a:t>
            </a:r>
            <a:r>
              <a:rPr b="1" lang="en-GB">
                <a:solidFill>
                  <a:schemeClr val="dk1"/>
                </a:solidFill>
              </a:rPr>
              <a:t>6 znaków</a:t>
            </a:r>
            <a:r>
              <a:rPr lang="en-GB">
                <a:solidFill>
                  <a:schemeClr val="dk1"/>
                </a:solidFill>
              </a:rPr>
              <a:t>).</a:t>
            </a:r>
          </a:p>
          <a:p>
            <a:pPr indent="-228600" lvl="0" marL="457200" rtl="0">
              <a:spcBef>
                <a:spcPts val="0"/>
              </a:spcBef>
              <a:buClr>
                <a:srgbClr val="FF9900"/>
              </a:buClr>
              <a:buChar char="■"/>
            </a:pPr>
            <a:r>
              <a:rPr lang="en-GB">
                <a:solidFill>
                  <a:schemeClr val="dk1"/>
                </a:solidFill>
              </a:rPr>
              <a:t>sąsiedzi prawdopodobnie mają ten sam model modemu, co za tym idzie pierwsze 6 znaków naszego hasła oraz 6 znaków z nazwy sieci Wi-Fi sąsiada daje nam dostęp do sieci sąsiada… :)</a:t>
            </a:r>
          </a:p>
          <a:p>
            <a:pPr indent="-228600" lvl="0" marL="457200" rtl="0">
              <a:spcBef>
                <a:spcPts val="0"/>
              </a:spcBef>
              <a:buClr>
                <a:srgbClr val="FF9900"/>
              </a:buClr>
              <a:buChar char="■"/>
            </a:pPr>
            <a:r>
              <a:rPr lang="en-GB">
                <a:solidFill>
                  <a:schemeClr val="dk1"/>
                </a:solidFill>
              </a:rPr>
              <a:t>jeśli hasło nie pasuje to jest kilkadziesiąt kombinacji (modemy z serii Cisco EPC np. 3212, 3925, 3208, 3010, 3008, 3928, 2100 = możliwe 32 kombinacje)</a:t>
            </a:r>
          </a:p>
          <a:p>
            <a:pPr indent="-228600" lvl="0" marL="457200" rtl="0">
              <a:spcBef>
                <a:spcPts val="0"/>
              </a:spcBef>
              <a:buClr>
                <a:srgbClr val="FF9900"/>
              </a:buClr>
              <a:buChar char="■"/>
            </a:pPr>
            <a:r>
              <a:rPr lang="en-GB">
                <a:solidFill>
                  <a:schemeClr val="dk1"/>
                </a:solidFill>
              </a:rPr>
              <a:t>generator możliwych haseł </a:t>
            </a:r>
            <a:r>
              <a:rPr lang="en-GB" u="sng">
                <a:solidFill>
                  <a:schemeClr val="dk1"/>
                </a:solidFill>
                <a:hlinkClick r:id="rId3"/>
              </a:rPr>
              <a:t>http://adamziaja.com/misc/vectra.php</a:t>
            </a:r>
            <a:r>
              <a:rPr lang="en-GB">
                <a:solidFill>
                  <a:schemeClr val="dk1"/>
                </a:solidFill>
              </a:rPr>
              <a:t> (2014-...)</a:t>
            </a:r>
          </a:p>
        </p:txBody>
      </p:sp>
      <p:pic>
        <p:nvPicPr>
          <p:cNvPr id="476" name="Shape 4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207399"/>
            <a:ext cx="1655775" cy="6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Shape 4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3275" y="6335050"/>
            <a:ext cx="1487675" cy="3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UPC (2016)</a:t>
            </a:r>
          </a:p>
        </p:txBody>
      </p:sp>
      <p:sp>
        <p:nvSpPr>
          <p:cNvPr id="483" name="Shape 483"/>
          <p:cNvSpPr txBox="1"/>
          <p:nvPr>
            <p:ph idx="1" type="body"/>
          </p:nvPr>
        </p:nvSpPr>
        <p:spPr>
          <a:xfrm>
            <a:off x="311700" y="5516833"/>
            <a:ext cx="8520600" cy="57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1400" u="sng">
                <a:solidFill>
                  <a:schemeClr val="hlink"/>
                </a:solidFill>
                <a:hlinkClick r:id="rId3"/>
              </a:rPr>
              <a:t>https://niebezpiecznik.pl/post/lamacz-hasel-do-sieci-wi-fi-dla-niektorych-routerow-upc/</a:t>
            </a:r>
          </a:p>
        </p:txBody>
      </p:sp>
      <p:pic>
        <p:nvPicPr>
          <p:cNvPr id="484" name="Shape 4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000" y="1509174"/>
            <a:ext cx="8393999" cy="367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Shape 4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207399"/>
            <a:ext cx="1655775" cy="6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Shape 48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13275" y="6335050"/>
            <a:ext cx="1487675" cy="3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207399"/>
            <a:ext cx="1655775" cy="6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3275" y="6335050"/>
            <a:ext cx="1487675" cy="3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3000"/>
              <a:t>WiFi stalking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>
                <a:solidFill>
                  <a:srgbClr val="000000"/>
                </a:solidFill>
              </a:rPr>
              <a:t>Co to są pakiety Probe Request i dlaczego mam się nimi interesować?</a:t>
            </a:r>
          </a:p>
          <a:p>
            <a:pPr indent="-228600" lvl="0" marL="457200" rtl="0">
              <a:spcBef>
                <a:spcPts val="0"/>
              </a:spcBef>
              <a:buClr>
                <a:srgbClr val="FF9900"/>
              </a:buClr>
              <a:buChar char="■"/>
            </a:pPr>
            <a:r>
              <a:rPr lang="en-GB">
                <a:solidFill>
                  <a:schemeClr val="dk1"/>
                </a:solidFill>
              </a:rPr>
              <a:t>wysyłane automatycznie przez urządzenie WiFi - nawet gdy nie jesteśmy połączeni z żadną siecią</a:t>
            </a:r>
          </a:p>
          <a:p>
            <a:pPr indent="-228600" lvl="0" marL="457200" rtl="0">
              <a:spcBef>
                <a:spcPts val="0"/>
              </a:spcBef>
              <a:buClr>
                <a:srgbClr val="FF9900"/>
              </a:buClr>
              <a:buChar char="■"/>
            </a:pPr>
            <a:r>
              <a:rPr lang="en-GB">
                <a:solidFill>
                  <a:schemeClr val="dk1"/>
                </a:solidFill>
              </a:rPr>
              <a:t>ujawniają informacje o sieciach, z których korzystaliśmy wcześniej i są zapamiętane w laptopie, telefonie, tablecie itd.</a:t>
            </a:r>
          </a:p>
          <a:p>
            <a:pPr indent="-228600" lvl="0" marL="457200" rtl="0">
              <a:spcBef>
                <a:spcPts val="0"/>
              </a:spcBef>
              <a:buClr>
                <a:srgbClr val="FF9900"/>
              </a:buClr>
              <a:buChar char="■"/>
            </a:pPr>
            <a:r>
              <a:rPr lang="en-GB">
                <a:solidFill>
                  <a:schemeClr val="dk1"/>
                </a:solidFill>
              </a:rPr>
              <a:t>nie można ich łatwo zablokować - biorą udział w procesie łączenia się z siecią WiFi</a:t>
            </a:r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/>
          <p:nvPr>
            <p:ph type="title"/>
          </p:nvPr>
        </p:nvSpPr>
        <p:spPr>
          <a:xfrm>
            <a:off x="311700" y="4409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/>
              <a:t>Czas na coś zupełnie innego...</a:t>
            </a:r>
          </a:p>
        </p:txBody>
      </p:sp>
      <p:pic>
        <p:nvPicPr>
          <p:cNvPr id="492" name="Shape 4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9328" y="1406324"/>
            <a:ext cx="6065342" cy="4549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Shape 4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207399"/>
            <a:ext cx="1655775" cy="6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Shape 4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3275" y="6335050"/>
            <a:ext cx="1487675" cy="3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Shape 495"/>
          <p:cNvSpPr txBox="1"/>
          <p:nvPr/>
        </p:nvSpPr>
        <p:spPr>
          <a:xfrm>
            <a:off x="1968150" y="5157750"/>
            <a:ext cx="52077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800"/>
              <a:t>(urządzenie ułatwiające prowadzenie prezentacji)</a:t>
            </a:r>
          </a:p>
        </p:txBody>
      </p:sp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/>
              <a:t>Nieudokumentowana funkcjonalność :)</a:t>
            </a:r>
          </a:p>
        </p:txBody>
      </p:sp>
      <p:pic>
        <p:nvPicPr>
          <p:cNvPr id="501" name="Shape 5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324" y="1762262"/>
            <a:ext cx="7559350" cy="1967499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Shape 502"/>
          <p:cNvSpPr txBox="1"/>
          <p:nvPr/>
        </p:nvSpPr>
        <p:spPr>
          <a:xfrm>
            <a:off x="1450200" y="4430037"/>
            <a:ext cx="62436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800"/>
              <a:t>...ściąga dowolny plik z urządzenia w zaszyfrowanej postaci</a:t>
            </a:r>
          </a:p>
        </p:txBody>
      </p:sp>
      <p:pic>
        <p:nvPicPr>
          <p:cNvPr id="503" name="Shape 5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207399"/>
            <a:ext cx="1655775" cy="6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Shape 5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3275" y="6335050"/>
            <a:ext cx="1487675" cy="3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/>
          <p:nvPr>
            <p:ph type="title"/>
          </p:nvPr>
        </p:nvSpPr>
        <p:spPr>
          <a:xfrm>
            <a:off x="311700" y="228020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/>
              <a:t>Podatność w kodzie skryptu CGI</a:t>
            </a:r>
          </a:p>
        </p:txBody>
      </p:sp>
      <p:pic>
        <p:nvPicPr>
          <p:cNvPr id="510" name="Shape 5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0950" y="883878"/>
            <a:ext cx="6642099" cy="5212701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Shape 511"/>
          <p:cNvSpPr/>
          <p:nvPr/>
        </p:nvSpPr>
        <p:spPr>
          <a:xfrm>
            <a:off x="4899879" y="2895614"/>
            <a:ext cx="2862600" cy="15921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512" name="Shape 5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207399"/>
            <a:ext cx="1655775" cy="6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Shape 5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3275" y="6335050"/>
            <a:ext cx="1487675" cy="3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/>
              <a:t>Możemy wykonać dowolne polecenie jako root (administrator)</a:t>
            </a:r>
          </a:p>
        </p:txBody>
      </p:sp>
      <p:pic>
        <p:nvPicPr>
          <p:cNvPr id="519" name="Shape 5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2072662"/>
            <a:ext cx="7924800" cy="2905125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Shape 520"/>
          <p:cNvSpPr/>
          <p:nvPr/>
        </p:nvSpPr>
        <p:spPr>
          <a:xfrm>
            <a:off x="5476400" y="3639000"/>
            <a:ext cx="2204400" cy="970800"/>
          </a:xfrm>
          <a:prstGeom prst="ellipse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1" name="Shape 521"/>
          <p:cNvSpPr txBox="1"/>
          <p:nvPr/>
        </p:nvSpPr>
        <p:spPr>
          <a:xfrm>
            <a:off x="5563850" y="5607125"/>
            <a:ext cx="20295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/>
              <a:t>hasło administratora</a:t>
            </a:r>
          </a:p>
        </p:txBody>
      </p:sp>
      <p:cxnSp>
        <p:nvCxnSpPr>
          <p:cNvPr id="522" name="Shape 522"/>
          <p:cNvCxnSpPr/>
          <p:nvPr/>
        </p:nvCxnSpPr>
        <p:spPr>
          <a:xfrm rot="10800000">
            <a:off x="6578600" y="4686000"/>
            <a:ext cx="0" cy="997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523" name="Shape 5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207399"/>
            <a:ext cx="1655775" cy="6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Shape 5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3275" y="6335050"/>
            <a:ext cx="1487675" cy="3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Czy mieliśmy po prostu szczęście?</a:t>
            </a:r>
          </a:p>
        </p:txBody>
      </p:sp>
      <p:sp>
        <p:nvSpPr>
          <p:cNvPr id="530" name="Shape 53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>
                <a:solidFill>
                  <a:schemeClr val="dk1"/>
                </a:solidFill>
              </a:rPr>
              <a:t>Niestety nie jest tak dobrze, polecana lektura: </a:t>
            </a:r>
            <a:r>
              <a:rPr b="1" lang="en-GB">
                <a:solidFill>
                  <a:schemeClr val="dk1"/>
                </a:solidFill>
              </a:rPr>
              <a:t>(In)Security of Embedded Devices' Firmware - Fast and Furious at Large Scale [32c3] </a:t>
            </a:r>
            <a:r>
              <a:rPr lang="en-GB">
                <a:solidFill>
                  <a:schemeClr val="dk1"/>
                </a:solidFill>
              </a:rPr>
              <a:t>(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https://www.youtube.com/watch?v=5gf6mFz1rPM</a:t>
            </a:r>
            <a:r>
              <a:rPr lang="en-GB">
                <a:solidFill>
                  <a:schemeClr val="dk1"/>
                </a:solidFill>
              </a:rPr>
              <a:t>)</a:t>
            </a:r>
          </a:p>
          <a:p>
            <a:pPr indent="-228600" lvl="0" marL="457200" rtl="0">
              <a:spcBef>
                <a:spcPts val="0"/>
              </a:spcBef>
              <a:buClr>
                <a:srgbClr val="FF9900"/>
              </a:buClr>
              <a:buChar char="■"/>
            </a:pPr>
            <a:r>
              <a:rPr lang="en-GB">
                <a:solidFill>
                  <a:schemeClr val="dk1"/>
                </a:solidFill>
              </a:rPr>
              <a:t>automatyczna statyczna i dynamiczna analiza obrazów firmware</a:t>
            </a:r>
          </a:p>
          <a:p>
            <a:pPr indent="-228600" lvl="0" marL="457200">
              <a:spcBef>
                <a:spcPts val="0"/>
              </a:spcBef>
              <a:buClr>
                <a:srgbClr val="FF9900"/>
              </a:buClr>
              <a:buChar char="■"/>
            </a:pPr>
            <a:r>
              <a:rPr lang="en-GB">
                <a:solidFill>
                  <a:schemeClr val="dk1"/>
                </a:solidFill>
              </a:rPr>
              <a:t>przeanalizowano zaledwie 185 obrazów od 13 producentów</a:t>
            </a:r>
          </a:p>
          <a:p>
            <a:pPr indent="-228600" lvl="0" marL="457200" rtl="0">
              <a:spcBef>
                <a:spcPts val="0"/>
              </a:spcBef>
              <a:buClr>
                <a:srgbClr val="FF9900"/>
              </a:buClr>
              <a:buChar char="■"/>
            </a:pPr>
            <a:r>
              <a:rPr lang="en-GB">
                <a:solidFill>
                  <a:schemeClr val="dk1"/>
                </a:solidFill>
              </a:rPr>
              <a:t>znalezione 225 poważnych podatności (Command Injection, CSRF, XSS)</a:t>
            </a:r>
          </a:p>
        </p:txBody>
      </p:sp>
      <p:pic>
        <p:nvPicPr>
          <p:cNvPr id="531" name="Shape 5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207399"/>
            <a:ext cx="1655775" cy="6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Shape 5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3275" y="6335050"/>
            <a:ext cx="1487675" cy="3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/>
          <p:nvPr>
            <p:ph type="title"/>
          </p:nvPr>
        </p:nvSpPr>
        <p:spPr>
          <a:xfrm>
            <a:off x="311700" y="3647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Jak żyć?</a:t>
            </a:r>
          </a:p>
        </p:txBody>
      </p:sp>
      <p:sp>
        <p:nvSpPr>
          <p:cNvPr id="538" name="Shape 538"/>
          <p:cNvSpPr txBox="1"/>
          <p:nvPr>
            <p:ph idx="1" type="body"/>
          </p:nvPr>
        </p:nvSpPr>
        <p:spPr>
          <a:xfrm>
            <a:off x="311700" y="10794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9900"/>
              </a:buClr>
              <a:buChar char="■"/>
            </a:pPr>
            <a:r>
              <a:rPr lang="en-GB">
                <a:solidFill>
                  <a:schemeClr val="dk1"/>
                </a:solidFill>
              </a:rPr>
              <a:t>systematycznie aktualizować firmware urządzeń z WiFi</a:t>
            </a:r>
          </a:p>
          <a:p>
            <a:pPr indent="-228600" lvl="0" marL="457200" rtl="0">
              <a:spcBef>
                <a:spcPts val="0"/>
              </a:spcBef>
              <a:buClr>
                <a:srgbClr val="FF9900"/>
              </a:buClr>
              <a:buChar char="■"/>
            </a:pPr>
            <a:r>
              <a:rPr lang="en-GB">
                <a:solidFill>
                  <a:schemeClr val="dk1"/>
                </a:solidFill>
              </a:rPr>
              <a:t>jeżeli to możliwe używać OpenWRT lub DDWRT (backdoory producenta!)</a:t>
            </a:r>
          </a:p>
          <a:p>
            <a:pPr indent="-228600" lvl="0" marL="457200" rtl="0">
              <a:spcBef>
                <a:spcPts val="0"/>
              </a:spcBef>
              <a:buClr>
                <a:srgbClr val="FF9900"/>
              </a:buClr>
              <a:buChar char="■"/>
            </a:pPr>
            <a:r>
              <a:rPr lang="en-GB">
                <a:solidFill>
                  <a:schemeClr val="dk1"/>
                </a:solidFill>
              </a:rPr>
              <a:t>zmienić domyślne hasło z naklejki nawet jeśli wygląda na mocne i unikalne</a:t>
            </a:r>
          </a:p>
          <a:p>
            <a:pPr indent="-228600" lvl="0" marL="457200" rtl="0">
              <a:spcBef>
                <a:spcPts val="0"/>
              </a:spcBef>
              <a:buClr>
                <a:srgbClr val="FF9900"/>
              </a:buClr>
              <a:buChar char="■"/>
            </a:pPr>
            <a:r>
              <a:rPr lang="en-GB">
                <a:solidFill>
                  <a:schemeClr val="dk1"/>
                </a:solidFill>
              </a:rPr>
              <a:t>szyfrować WPA2 (czyli AES)</a:t>
            </a:r>
          </a:p>
          <a:p>
            <a:pPr indent="-228600" lvl="0" marL="457200" rtl="0">
              <a:spcBef>
                <a:spcPts val="0"/>
              </a:spcBef>
              <a:buClr>
                <a:srgbClr val="FF9900"/>
              </a:buClr>
              <a:buChar char="■"/>
            </a:pPr>
            <a:r>
              <a:rPr lang="en-GB">
                <a:solidFill>
                  <a:schemeClr val="dk1"/>
                </a:solidFill>
              </a:rPr>
              <a:t>w przypadku większych sieci korzystać z serwera RADIUS i 802.1x</a:t>
            </a:r>
          </a:p>
        </p:txBody>
      </p:sp>
      <p:pic>
        <p:nvPicPr>
          <p:cNvPr id="539" name="Shape 5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3675" y="3064950"/>
            <a:ext cx="5036649" cy="283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Shape 5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207399"/>
            <a:ext cx="1655775" cy="6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Shape 5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3275" y="6335050"/>
            <a:ext cx="1487675" cy="3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Shape 542"/>
          <p:cNvSpPr txBox="1"/>
          <p:nvPr/>
        </p:nvSpPr>
        <p:spPr>
          <a:xfrm rot="-1214776">
            <a:off x="7601859" y="1055057"/>
            <a:ext cx="1110514" cy="3245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Netgear...</a:t>
            </a:r>
          </a:p>
        </p:txBody>
      </p:sp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 txBox="1"/>
          <p:nvPr>
            <p:ph type="title"/>
          </p:nvPr>
        </p:nvSpPr>
        <p:spPr>
          <a:xfrm>
            <a:off x="311700" y="372997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/>
              <a:t>“Zabezpieczenia”, a WiFi probe request</a:t>
            </a:r>
          </a:p>
        </p:txBody>
      </p:sp>
      <p:sp>
        <p:nvSpPr>
          <p:cNvPr id="548" name="Shape 548"/>
          <p:cNvSpPr txBox="1"/>
          <p:nvPr>
            <p:ph idx="1" type="body"/>
          </p:nvPr>
        </p:nvSpPr>
        <p:spPr>
          <a:xfrm>
            <a:off x="311700" y="1087664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9900"/>
              </a:buClr>
              <a:buChar char="■"/>
            </a:pPr>
            <a:r>
              <a:rPr lang="en-GB">
                <a:solidFill>
                  <a:schemeClr val="dk1"/>
                </a:solidFill>
              </a:rPr>
              <a:t>filtrowanie MAC</a:t>
            </a:r>
          </a:p>
          <a:p>
            <a:pPr indent="-228600" lvl="0" marL="457200" rtl="0">
              <a:spcBef>
                <a:spcPts val="0"/>
              </a:spcBef>
              <a:buClr>
                <a:srgbClr val="FF9900"/>
              </a:buClr>
              <a:buChar char="■"/>
            </a:pPr>
            <a:r>
              <a:rPr lang="en-GB">
                <a:solidFill>
                  <a:schemeClr val="dk1"/>
                </a:solidFill>
              </a:rPr>
              <a:t>ukryta nazwa sieci (SSID)</a:t>
            </a:r>
          </a:p>
        </p:txBody>
      </p:sp>
      <p:pic>
        <p:nvPicPr>
          <p:cNvPr id="549" name="Shape 5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1825" y="2102352"/>
            <a:ext cx="5240350" cy="377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Shape 5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207399"/>
            <a:ext cx="1655775" cy="6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Shape 5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3275" y="6335050"/>
            <a:ext cx="1487675" cy="3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/>
          <p:nvPr>
            <p:ph type="title"/>
          </p:nvPr>
        </p:nvSpPr>
        <p:spPr>
          <a:xfrm>
            <a:off x="628650" y="985812"/>
            <a:ext cx="7886700" cy="1325700"/>
          </a:xfrm>
          <a:prstGeom prst="rect">
            <a:avLst/>
          </a:prstGeom>
        </p:spPr>
        <p:txBody>
          <a:bodyPr anchorCtr="0" anchor="ctr" bIns="68575" lIns="68575" rIns="68575" tIns="6857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Dziękujemy za uwagę!</a:t>
            </a:r>
          </a:p>
        </p:txBody>
      </p:sp>
      <p:sp>
        <p:nvSpPr>
          <p:cNvPr id="557" name="Shape 557"/>
          <p:cNvSpPr txBox="1"/>
          <p:nvPr>
            <p:ph idx="1" type="body"/>
          </p:nvPr>
        </p:nvSpPr>
        <p:spPr>
          <a:xfrm>
            <a:off x="628650" y="2379587"/>
            <a:ext cx="7886700" cy="2578200"/>
          </a:xfrm>
          <a:prstGeom prst="rect">
            <a:avLst/>
          </a:prstGeom>
        </p:spPr>
        <p:txBody>
          <a:bodyPr anchorCtr="0" anchor="t" bIns="68575" lIns="68575" rIns="68575" tIns="6857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-GB" sz="3000"/>
              <a:t>Adam Ziaja &lt;</a:t>
            </a:r>
            <a:r>
              <a:rPr b="1" lang="en-GB" sz="3000" u="sng">
                <a:solidFill>
                  <a:schemeClr val="hlink"/>
                </a:solidFill>
                <a:hlinkClick r:id="rId3"/>
              </a:rPr>
              <a:t>adam@adamziaja.com</a:t>
            </a:r>
            <a:r>
              <a:rPr b="1" lang="en-GB" sz="3000"/>
              <a:t>&gt;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b="1" lang="en-GB" sz="3000"/>
              <a:t>Maciej Grela &lt;</a:t>
            </a:r>
            <a:r>
              <a:rPr b="1" lang="en-GB" sz="3000" u="sng">
                <a:solidFill>
                  <a:schemeClr val="hlink"/>
                </a:solidFill>
                <a:hlinkClick r:id="rId4"/>
              </a:rPr>
              <a:t>enki@fsck.pl</a:t>
            </a:r>
            <a:r>
              <a:rPr b="1" lang="en-GB" sz="3000"/>
              <a:t>&gt;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 algn="ctr">
              <a:spcBef>
                <a:spcPts val="0"/>
              </a:spcBef>
              <a:buNone/>
            </a:pPr>
            <a:r>
              <a:rPr lang="en-GB" sz="2400"/>
              <a:t>Repozytorium ze skryptami z prezentacji: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GB" sz="2400" u="sng">
                <a:solidFill>
                  <a:schemeClr val="hlink"/>
                </a:solidFill>
                <a:hlinkClick r:id="rId5"/>
              </a:rPr>
              <a:t>https://github.com/bezprzewodowe/niebezpieczenstwo</a:t>
            </a:r>
          </a:p>
        </p:txBody>
      </p:sp>
      <p:pic>
        <p:nvPicPr>
          <p:cNvPr id="558" name="Shape 5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6176837"/>
            <a:ext cx="9143998" cy="685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Shape 5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5521599"/>
            <a:ext cx="1655775" cy="6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Shape 56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13275" y="5649250"/>
            <a:ext cx="1487675" cy="32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Shape 5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-12"/>
            <a:ext cx="9143998" cy="685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Shape 56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69674" y="3704462"/>
            <a:ext cx="611049" cy="73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3000"/>
              <a:t>WiFi probe - jak to działa?</a:t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2375" y="2311300"/>
            <a:ext cx="4210050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450" y="2794450"/>
            <a:ext cx="3981450" cy="195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1349650" y="1795700"/>
            <a:ext cx="16908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/>
              <a:t>Directed Probe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6149075" y="1795700"/>
            <a:ext cx="15696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/>
              <a:t>NULL Probe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207399"/>
            <a:ext cx="1655775" cy="6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13275" y="6335050"/>
            <a:ext cx="1487675" cy="3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311700" y="258308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/>
              <a:t>Przykład z życia wzięty… </a:t>
            </a:r>
            <a:r>
              <a:rPr b="1" lang="en-GB"/>
              <a:t>biały wywiad</a:t>
            </a:r>
            <a:r>
              <a:rPr lang="en-GB"/>
              <a:t> (OSINT)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311700" y="972974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9900"/>
              </a:buClr>
              <a:buChar char="■"/>
            </a:pPr>
            <a:r>
              <a:rPr lang="en-GB">
                <a:solidFill>
                  <a:schemeClr val="dk1"/>
                </a:solidFill>
              </a:rPr>
              <a:t>uruchamiamy </a:t>
            </a:r>
            <a:r>
              <a:rPr b="1" lang="en-GB">
                <a:solidFill>
                  <a:schemeClr val="dk1"/>
                </a:solidFill>
              </a:rPr>
              <a:t>program do podglądu ruchu sieciowego</a:t>
            </a:r>
            <a:r>
              <a:rPr lang="en-GB">
                <a:solidFill>
                  <a:schemeClr val="dk1"/>
                </a:solidFill>
              </a:rPr>
              <a:t> (np. Wireshark, tcpdump itp) na jednej z konferencji poświęconych bezpieczeństwu IT</a:t>
            </a:r>
          </a:p>
          <a:p>
            <a:pPr indent="-228600" lvl="0" marL="457200" rtl="0">
              <a:spcBef>
                <a:spcPts val="0"/>
              </a:spcBef>
              <a:buClr>
                <a:srgbClr val="FF9900"/>
              </a:buClr>
              <a:buChar char="■"/>
            </a:pPr>
            <a:r>
              <a:rPr lang="en-GB">
                <a:solidFill>
                  <a:schemeClr val="dk1"/>
                </a:solidFill>
              </a:rPr>
              <a:t>znajdujemy wśród pakietów </a:t>
            </a:r>
            <a:r>
              <a:rPr b="1" lang="en-GB">
                <a:solidFill>
                  <a:schemeClr val="dk1"/>
                </a:solidFill>
              </a:rPr>
              <a:t>probe request</a:t>
            </a:r>
            <a:r>
              <a:rPr lang="en-GB">
                <a:solidFill>
                  <a:schemeClr val="dk1"/>
                </a:solidFill>
              </a:rPr>
              <a:t> ciekawą </a:t>
            </a:r>
            <a:r>
              <a:rPr b="1" lang="en-GB">
                <a:solidFill>
                  <a:schemeClr val="dk1"/>
                </a:solidFill>
              </a:rPr>
              <a:t>nazwę sieci (SSID)</a:t>
            </a:r>
            <a:r>
              <a:rPr lang="en-GB">
                <a:solidFill>
                  <a:schemeClr val="dk1"/>
                </a:solidFill>
              </a:rPr>
              <a:t>, która związana jest ze znanym portalem z branży</a:t>
            </a:r>
          </a:p>
          <a:p>
            <a:pPr indent="-228600" lvl="0" marL="457200" rtl="0">
              <a:spcBef>
                <a:spcPts val="0"/>
              </a:spcBef>
              <a:buClr>
                <a:srgbClr val="FF9900"/>
              </a:buClr>
              <a:buChar char="■"/>
            </a:pPr>
            <a:r>
              <a:rPr lang="en-GB">
                <a:solidFill>
                  <a:schemeClr val="dk1"/>
                </a:solidFill>
              </a:rPr>
              <a:t>pakiety </a:t>
            </a:r>
            <a:r>
              <a:rPr b="1" lang="en-GB">
                <a:solidFill>
                  <a:schemeClr val="dk1"/>
                </a:solidFill>
              </a:rPr>
              <a:t>probe request</a:t>
            </a:r>
            <a:r>
              <a:rPr lang="en-GB">
                <a:solidFill>
                  <a:schemeClr val="dk1"/>
                </a:solidFill>
              </a:rPr>
              <a:t> zwierającę interesujący nas SSID wysyła tylko </a:t>
            </a:r>
            <a:r>
              <a:rPr lang="en-GB" u="sng">
                <a:solidFill>
                  <a:schemeClr val="dk1"/>
                </a:solidFill>
              </a:rPr>
              <a:t>jedno urządzenie</a:t>
            </a:r>
          </a:p>
          <a:p>
            <a:pPr indent="-228600" lvl="0" marL="457200" rtl="0">
              <a:spcBef>
                <a:spcPts val="0"/>
              </a:spcBef>
              <a:buClr>
                <a:srgbClr val="FF9900"/>
              </a:buClr>
              <a:buChar char="■"/>
            </a:pPr>
            <a:r>
              <a:rPr lang="en-GB">
                <a:solidFill>
                  <a:schemeClr val="dk1"/>
                </a:solidFill>
              </a:rPr>
              <a:t>chcemy pozyskać jak najwięcej </a:t>
            </a:r>
            <a:r>
              <a:rPr b="1" lang="en-GB">
                <a:solidFill>
                  <a:schemeClr val="dk1"/>
                </a:solidFill>
              </a:rPr>
              <a:t>informacji</a:t>
            </a:r>
            <a:r>
              <a:rPr lang="en-GB">
                <a:solidFill>
                  <a:schemeClr val="dk1"/>
                </a:solidFill>
              </a:rPr>
              <a:t> odnośnie </a:t>
            </a:r>
            <a:r>
              <a:rPr lang="en-GB" u="sng">
                <a:solidFill>
                  <a:schemeClr val="dk1"/>
                </a:solidFill>
              </a:rPr>
              <a:t>tego</a:t>
            </a:r>
            <a:r>
              <a:rPr lang="en-GB">
                <a:solidFill>
                  <a:schemeClr val="dk1"/>
                </a:solidFill>
              </a:rPr>
              <a:t> urządzenia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207399"/>
            <a:ext cx="1655775" cy="6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3275" y="6335050"/>
            <a:ext cx="1487675" cy="32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40875" y="3550591"/>
            <a:ext cx="3862250" cy="289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956249" y="60325"/>
            <a:ext cx="7185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GB" sz="2400" u="none" cap="none" strike="noStrike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wlan_mgt.ssid matches</a:t>
            </a: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"(?i).*</a:t>
            </a:r>
            <a:r>
              <a:rPr b="0" i="0" lang="en-GB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niebezpiecznik</a:t>
            </a: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.*"</a:t>
            </a:r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9675" y="361950"/>
            <a:ext cx="705674" cy="70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7450" y="1281649"/>
            <a:ext cx="8297700" cy="46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/>
          <p:nvPr/>
        </p:nvSpPr>
        <p:spPr>
          <a:xfrm>
            <a:off x="399222" y="1823378"/>
            <a:ext cx="3016799" cy="292800"/>
          </a:xfrm>
          <a:prstGeom prst="rect">
            <a:avLst/>
          </a:prstGeom>
          <a:noFill/>
          <a:ln cap="flat" cmpd="sng" w="44450">
            <a:solidFill>
              <a:srgbClr val="FF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1482152" y="2116317"/>
            <a:ext cx="1160100" cy="3661800"/>
          </a:xfrm>
          <a:prstGeom prst="rect">
            <a:avLst/>
          </a:prstGeom>
          <a:noFill/>
          <a:ln cap="flat" cmpd="sng" w="44450">
            <a:solidFill>
              <a:srgbClr val="0070C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6277984" y="2116317"/>
            <a:ext cx="2320799" cy="3661800"/>
          </a:xfrm>
          <a:prstGeom prst="rect">
            <a:avLst/>
          </a:prstGeom>
          <a:noFill/>
          <a:ln cap="flat" cmpd="sng" w="44450">
            <a:solidFill>
              <a:srgbClr val="00B05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3802716" y="2116317"/>
            <a:ext cx="1160100" cy="3661800"/>
          </a:xfrm>
          <a:prstGeom prst="rect">
            <a:avLst/>
          </a:prstGeom>
          <a:noFill/>
          <a:ln cap="flat" cmpd="sng" w="44450">
            <a:solidFill>
              <a:srgbClr val="7030A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Shape 1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207399"/>
            <a:ext cx="1655775" cy="6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13275" y="6335050"/>
            <a:ext cx="1487675" cy="32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93724" y="5850123"/>
            <a:ext cx="366622" cy="474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628650" y="140375"/>
            <a:ext cx="7886700" cy="11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GB" sz="2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wlan.sa == </a:t>
            </a:r>
            <a:r>
              <a:rPr b="0" i="0" lang="en-GB" sz="2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00:26:08:</a:t>
            </a:r>
            <a:r>
              <a:rPr b="0" i="0" lang="en-GB" sz="2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b6:0b:a8</a:t>
            </a: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</a:t>
            </a:r>
            <a:b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2400" u="none" cap="none" strike="noStrike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wlan.fc.type_subtype == 4</a:t>
            </a: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en-GB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0" i="1" lang="en-GB" sz="1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probe request</a:t>
            </a:r>
            <a:r>
              <a:rPr b="0" i="1" lang="en-GB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9675" y="361950"/>
            <a:ext cx="705674" cy="70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5875" y="1237062"/>
            <a:ext cx="8339400" cy="48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/>
          <p:nvPr/>
        </p:nvSpPr>
        <p:spPr>
          <a:xfrm>
            <a:off x="348449" y="1839100"/>
            <a:ext cx="2998200" cy="302700"/>
          </a:xfrm>
          <a:prstGeom prst="rect">
            <a:avLst/>
          </a:prstGeom>
          <a:noFill/>
          <a:ln cap="flat" cmpd="sng" w="44450">
            <a:solidFill>
              <a:srgbClr val="FF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6190949" y="2142108"/>
            <a:ext cx="2306399" cy="3787800"/>
          </a:xfrm>
          <a:prstGeom prst="rect">
            <a:avLst/>
          </a:prstGeom>
          <a:noFill/>
          <a:ln cap="flat" cmpd="sng" w="44450">
            <a:solidFill>
              <a:srgbClr val="00B05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1424699" y="2142108"/>
            <a:ext cx="1152900" cy="3787800"/>
          </a:xfrm>
          <a:prstGeom prst="rect">
            <a:avLst/>
          </a:prstGeom>
          <a:noFill/>
          <a:ln cap="flat" cmpd="sng" w="44450">
            <a:solidFill>
              <a:srgbClr val="0070C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3730949" y="2142108"/>
            <a:ext cx="1152900" cy="3787800"/>
          </a:xfrm>
          <a:prstGeom prst="rect">
            <a:avLst/>
          </a:prstGeom>
          <a:noFill/>
          <a:ln cap="flat" cmpd="sng" w="44450">
            <a:solidFill>
              <a:srgbClr val="7030A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8343450" y="1999424"/>
            <a:ext cx="452100" cy="672900"/>
          </a:xfrm>
          <a:prstGeom prst="rect">
            <a:avLst/>
          </a:prstGeom>
          <a:noFill/>
          <a:ln cap="flat" cmpd="sng" w="44450">
            <a:solidFill>
              <a:srgbClr val="0C0C0C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Shape 1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207399"/>
            <a:ext cx="1655775" cy="6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13275" y="6335050"/>
            <a:ext cx="1487675" cy="32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40699" y="148274"/>
            <a:ext cx="196001" cy="25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3046782" y="202750"/>
            <a:ext cx="5301900" cy="12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WiFi probe request</a:t>
            </a:r>
          </a:p>
        </p:txBody>
      </p:sp>
      <p:pic>
        <p:nvPicPr>
          <p:cNvPr id="205" name="Shape 20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3204" y="1475778"/>
            <a:ext cx="2391000" cy="43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/>
          <p:nvPr/>
        </p:nvSpPr>
        <p:spPr>
          <a:xfrm>
            <a:off x="1234481" y="1365857"/>
            <a:ext cx="2650500" cy="4526100"/>
          </a:xfrm>
          <a:prstGeom prst="rect">
            <a:avLst/>
          </a:prstGeom>
          <a:noFill/>
          <a:ln cap="flat" cmpd="sng" w="44450">
            <a:solidFill>
              <a:srgbClr val="00B05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5567" y="1365858"/>
            <a:ext cx="3734400" cy="127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65567" y="2804604"/>
            <a:ext cx="4503000" cy="13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17124" y="4399291"/>
            <a:ext cx="1466100" cy="14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65568" y="4383345"/>
            <a:ext cx="2826900" cy="1443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1" name="Shape 211"/>
          <p:cNvCxnSpPr>
            <a:stCxn id="207" idx="1"/>
          </p:cNvCxnSpPr>
          <p:nvPr/>
        </p:nvCxnSpPr>
        <p:spPr>
          <a:xfrm rot="10800000">
            <a:off x="2679867" y="2003508"/>
            <a:ext cx="13857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/>
            <a:headEnd len="med" w="med" type="none"/>
            <a:tailEnd len="lg" w="lg" type="stealth"/>
          </a:ln>
        </p:spPr>
      </p:cxnSp>
      <p:cxnSp>
        <p:nvCxnSpPr>
          <p:cNvPr id="212" name="Shape 212"/>
          <p:cNvCxnSpPr/>
          <p:nvPr/>
        </p:nvCxnSpPr>
        <p:spPr>
          <a:xfrm rot="10800000">
            <a:off x="2620046" y="2600340"/>
            <a:ext cx="1462800" cy="480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/>
            <a:headEnd len="med" w="med" type="none"/>
            <a:tailEnd len="lg" w="lg" type="stealth"/>
          </a:ln>
        </p:spPr>
      </p:cxnSp>
      <p:cxnSp>
        <p:nvCxnSpPr>
          <p:cNvPr id="213" name="Shape 213"/>
          <p:cNvCxnSpPr/>
          <p:nvPr/>
        </p:nvCxnSpPr>
        <p:spPr>
          <a:xfrm rot="10800000">
            <a:off x="2378824" y="3971863"/>
            <a:ext cx="4638300" cy="685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/>
            <a:headEnd len="med" w="med" type="none"/>
            <a:tailEnd len="lg" w="lg" type="stealth"/>
          </a:ln>
        </p:spPr>
      </p:cxnSp>
      <p:cxnSp>
        <p:nvCxnSpPr>
          <p:cNvPr id="214" name="Shape 214"/>
          <p:cNvCxnSpPr/>
          <p:nvPr/>
        </p:nvCxnSpPr>
        <p:spPr>
          <a:xfrm rot="10800000">
            <a:off x="2331343" y="4109078"/>
            <a:ext cx="2366700" cy="822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/>
            <a:headEnd len="med" w="med" type="none"/>
            <a:tailEnd len="lg" w="lg" type="stealth"/>
          </a:ln>
        </p:spPr>
      </p:cxnSp>
      <p:sp>
        <p:nvSpPr>
          <p:cNvPr id="215" name="Shape 215"/>
          <p:cNvSpPr/>
          <p:nvPr/>
        </p:nvSpPr>
        <p:spPr>
          <a:xfrm>
            <a:off x="4667925" y="5549192"/>
            <a:ext cx="1566300" cy="342900"/>
          </a:xfrm>
          <a:prstGeom prst="rect">
            <a:avLst/>
          </a:prstGeom>
          <a:noFill/>
          <a:ln cap="flat" cmpd="sng" w="44450">
            <a:solidFill>
              <a:srgbClr val="FF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6956888" y="5549192"/>
            <a:ext cx="1566300" cy="274200"/>
          </a:xfrm>
          <a:prstGeom prst="rect">
            <a:avLst/>
          </a:prstGeom>
          <a:noFill/>
          <a:ln cap="flat" cmpd="sng" w="44450">
            <a:solidFill>
              <a:srgbClr val="FF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/>
          <p:nvPr/>
        </p:nvSpPr>
        <p:spPr>
          <a:xfrm>
            <a:off x="5631699" y="3903290"/>
            <a:ext cx="903300" cy="342900"/>
          </a:xfrm>
          <a:prstGeom prst="rect">
            <a:avLst/>
          </a:prstGeom>
          <a:noFill/>
          <a:ln cap="flat" cmpd="sng" w="44450">
            <a:solidFill>
              <a:srgbClr val="FF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6836417" y="1297278"/>
            <a:ext cx="1028100" cy="411300"/>
          </a:xfrm>
          <a:prstGeom prst="rect">
            <a:avLst/>
          </a:prstGeom>
          <a:noFill/>
          <a:ln cap="flat" cmpd="sng" w="44450">
            <a:solidFill>
              <a:srgbClr val="FF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Shape 2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5432" y="656378"/>
            <a:ext cx="2900285" cy="5563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0" name="Shape 220"/>
          <p:cNvCxnSpPr/>
          <p:nvPr/>
        </p:nvCxnSpPr>
        <p:spPr>
          <a:xfrm>
            <a:off x="1568375" y="1212761"/>
            <a:ext cx="219600" cy="231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221" name="Shape 2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6207399"/>
            <a:ext cx="1655775" cy="6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413275" y="6335050"/>
            <a:ext cx="1487675" cy="3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/>
              <a:t>Narzędzia - WiGLE.net</a:t>
            </a: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FF9900"/>
              </a:buClr>
              <a:buChar char="■"/>
            </a:pPr>
            <a:r>
              <a:rPr lang="en-GB">
                <a:solidFill>
                  <a:schemeClr val="dk1"/>
                </a:solidFill>
              </a:rPr>
              <a:t>publicznie dostępna (darmowa) baza danych access pointów WiFi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chemeClr val="accent4"/>
              </a:buClr>
              <a:buChar char="○"/>
            </a:pPr>
            <a:r>
              <a:rPr lang="en-GB">
                <a:solidFill>
                  <a:schemeClr val="dk1"/>
                </a:solidFill>
              </a:rPr>
              <a:t>ponad 250 milionów wykrytych sieci na całym świecie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9900"/>
              </a:buClr>
              <a:buChar char="■"/>
            </a:pPr>
            <a:r>
              <a:rPr lang="en-GB">
                <a:solidFill>
                  <a:schemeClr val="dk1"/>
                </a:solidFill>
              </a:rPr>
              <a:t>jest darmowa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4"/>
              </a:buClr>
              <a:buChar char="○"/>
            </a:pPr>
            <a:r>
              <a:rPr lang="en-GB">
                <a:solidFill>
                  <a:schemeClr val="dk1"/>
                </a:solidFill>
              </a:rPr>
              <a:t>automatyczne odpytywanie jest ograniczane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4"/>
              </a:buClr>
              <a:buChar char="○"/>
            </a:pPr>
            <a:r>
              <a:rPr lang="en-GB">
                <a:solidFill>
                  <a:schemeClr val="dk1"/>
                </a:solidFill>
              </a:rPr>
              <a:t>możliwe wykupienie abonamentu komercyjnego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9900"/>
              </a:buClr>
              <a:buChar char="■"/>
            </a:pPr>
            <a:r>
              <a:rPr lang="en-GB">
                <a:solidFill>
                  <a:schemeClr val="dk1"/>
                </a:solidFill>
              </a:rPr>
              <a:t>możliwość przeszukiwania pod kątem pojedynczego BSSID/ESSID (większość komercyjnych serwisów geolokacji podaje dokładne położenie na podstawie co najmniej dwóch BSSID np. usługa lokalizacji Google)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FF9900"/>
              </a:buClr>
              <a:buChar char="■"/>
            </a:pPr>
            <a:r>
              <a:rPr lang="en-GB">
                <a:solidFill>
                  <a:schemeClr val="dk1"/>
                </a:solidFill>
              </a:rPr>
              <a:t>dane są croudsource’owane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chemeClr val="accent4"/>
              </a:buClr>
              <a:buChar char="○"/>
            </a:pPr>
            <a:r>
              <a:rPr lang="en-GB">
                <a:solidFill>
                  <a:schemeClr val="dk1"/>
                </a:solidFill>
              </a:rPr>
              <a:t>częste aktualizacje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chemeClr val="accent4"/>
              </a:buClr>
              <a:buChar char="○"/>
            </a:pPr>
            <a:r>
              <a:rPr lang="en-GB">
                <a:solidFill>
                  <a:schemeClr val="dk1"/>
                </a:solidFill>
              </a:rPr>
              <a:t>nie wszystkie AP są widoczne</a:t>
            </a:r>
          </a:p>
        </p:txBody>
      </p:sp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207399"/>
            <a:ext cx="1655775" cy="6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3275" y="6335050"/>
            <a:ext cx="1487675" cy="3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Motyw pakietu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